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89" r:id="rId4"/>
    <p:sldId id="284" r:id="rId5"/>
    <p:sldId id="280" r:id="rId6"/>
    <p:sldId id="281" r:id="rId7"/>
    <p:sldId id="288" r:id="rId8"/>
    <p:sldId id="285" r:id="rId9"/>
    <p:sldId id="286" r:id="rId10"/>
    <p:sldId id="279" r:id="rId11"/>
    <p:sldId id="282" r:id="rId12"/>
    <p:sldId id="287" r:id="rId13"/>
    <p:sldId id="272" r:id="rId14"/>
    <p:sldId id="277" r:id="rId15"/>
    <p:sldId id="278" r:id="rId16"/>
    <p:sldId id="270" r:id="rId17"/>
    <p:sldId id="263" r:id="rId18"/>
    <p:sldId id="269" r:id="rId19"/>
    <p:sldId id="271" r:id="rId20"/>
    <p:sldId id="276" r:id="rId21"/>
    <p:sldId id="260" r:id="rId22"/>
    <p:sldId id="262" r:id="rId23"/>
    <p:sldId id="264" r:id="rId24"/>
    <p:sldId id="290" r:id="rId25"/>
    <p:sldId id="266" r:id="rId26"/>
    <p:sldId id="265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CC"/>
    <a:srgbClr val="FFFF99"/>
    <a:srgbClr val="333300"/>
    <a:srgbClr val="008000"/>
    <a:srgbClr val="660066"/>
    <a:srgbClr val="FF6600"/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52A679-CCD6-4C0D-B6ED-464F3C91CAE2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2AD345-97FB-49B4-A23C-6D1688A79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F5DF8B-7555-41D0-9ACA-25BFDA2EBB69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0C5ED1-D135-496C-A0EC-74F35A9359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8C61BA-21F4-4697-A466-1967FA76E8EC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BE08A6-9330-471F-97DD-99B37E043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46CBDE-2C5D-420F-B702-6AEA4EDAB6D3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0F6684-4DC4-4D8D-A71D-95A7AFCD8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99F902-BA3B-4E69-AFF4-4CE7105400E4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A1A490-5825-4C41-B699-F0363F1B4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A63B55-83EA-4027-B399-10B52B10845A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1D29A8-2A5B-4C1E-A1B0-1164567096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AE91EA-4053-47A6-8E89-ECFE5E414700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74D5E6-9BB3-451C-9043-B0466D31D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62B8E4-18E3-4799-B478-3E3E8B6C8E2D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E71C86-314C-42F8-8219-E206CF2B8A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1D8A43-BD5F-4293-B25A-6E4810DB5BB4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D7285A-6312-4CD3-B0D7-5FC2A36E9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07BC67-9B89-4260-BEE4-F79C00019A2C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15C88D-333F-453B-A804-0225855AE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48D590-42B4-4BA3-801E-7CCDDCD82C35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249034-74FA-4D96-AAD9-451F09F06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 userDrawn="1"/>
        </p:nvSpPr>
        <p:spPr>
          <a:xfrm>
            <a:off x="395288" y="404813"/>
            <a:ext cx="8353425" cy="6048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1027" name="Группа 13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1029" name="Рисунок 7" descr="0_8781d_ea3e27ef_L.png"/>
            <p:cNvPicPr>
              <a:picLocks noChangeAspect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976664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0" name="Рисунок 8" descr="0_8781d_ea3e27ef_L.png"/>
            <p:cNvPicPr>
              <a:picLocks noChangeAspect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 flipV="1">
              <a:off x="0" y="6311776"/>
              <a:ext cx="5976664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1" name="Рисунок 9" descr="0_8781d_ea3e27ef_L.png"/>
            <p:cNvPicPr>
              <a:picLocks noChangeAspect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 rot="-5400000">
              <a:off x="-2751224" y="3155888"/>
              <a:ext cx="6048672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2" name="Рисунок 10" descr="0_8781d_ea3e27ef_L.png"/>
            <p:cNvPicPr>
              <a:picLocks noChangeAspect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 rot="5400000" flipH="1">
              <a:off x="5846552" y="3155888"/>
              <a:ext cx="6048672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Рисунок 11" descr="0_8781d_ea3e27ef_L.png"/>
            <p:cNvPicPr>
              <a:picLocks noChangeAspect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5940152" y="0"/>
              <a:ext cx="3203848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Рисунок 12" descr="0_8781d_ea3e27ef_L.png"/>
            <p:cNvPicPr>
              <a:picLocks noChangeAspect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 flipV="1">
              <a:off x="5940152" y="6311776"/>
              <a:ext cx="3203848" cy="546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800">
                <a:solidFill>
                  <a:srgbClr val="404040"/>
                </a:solidFill>
                <a:ea typeface="Calibri" pitchFamily="34" charset="0"/>
                <a:cs typeface="Times New Roman" pitchFamily="18" charset="0"/>
              </a:rPr>
              <a:t>FokinaLida.75@mail.ru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jpeg"/><Relationship Id="rId4" Type="http://schemas.openxmlformats.org/officeDocument/2006/relationships/image" Target="../media/image5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NUL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bgallery.de/galleries/ScheoenAbend/121212.gif" TargetMode="External"/><Relationship Id="rId3" Type="http://schemas.openxmlformats.org/officeDocument/2006/relationships/hyperlink" Target="http://www.youtube.com/watch?v=hTYGKcvEPOw" TargetMode="External"/><Relationship Id="rId7" Type="http://schemas.openxmlformats.org/officeDocument/2006/relationships/hyperlink" Target="http://www.die-gbbilder.com/img/scheoen-abend/10364ada.gif" TargetMode="External"/><Relationship Id="rId2" Type="http://schemas.openxmlformats.org/officeDocument/2006/relationships/hyperlink" Target="http://pedsovet.su/load/385-1-0-4236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ybeautypics.de/data/media/11/morgen_2.gif" TargetMode="External"/><Relationship Id="rId5" Type="http://schemas.openxmlformats.org/officeDocument/2006/relationships/hyperlink" Target="http://www.bilder-hochladen.net/files/6jws-a8r-005f.gif" TargetMode="External"/><Relationship Id="rId10" Type="http://schemas.openxmlformats.org/officeDocument/2006/relationships/hyperlink" Target="http://smiles24.ru/smile/smiles-tablichki-1067.html" TargetMode="External"/><Relationship Id="rId4" Type="http://schemas.openxmlformats.org/officeDocument/2006/relationships/hyperlink" Target="http://www.proshkolu.ru/user/klubnika78/file/3341715/" TargetMode="External"/><Relationship Id="rId9" Type="http://schemas.openxmlformats.org/officeDocument/2006/relationships/hyperlink" Target="http://img0.liveinternet.ru/images/attach/c/0/53/737/53737988_975e43442ebd.gif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ectorfree.com/media/vectors/sun-clipart.jpg" TargetMode="External"/><Relationship Id="rId3" Type="http://schemas.openxmlformats.org/officeDocument/2006/relationships/hyperlink" Target="http://www.grafamania.net/uploads/posts/2008-04/1208212755_00m.jpg" TargetMode="External"/><Relationship Id="rId7" Type="http://schemas.openxmlformats.org/officeDocument/2006/relationships/hyperlink" Target="http://static.freepik.com/free-photo/sun-vector_34-20097.jpg" TargetMode="External"/><Relationship Id="rId12" Type="http://schemas.openxmlformats.org/officeDocument/2006/relationships/hyperlink" Target="http://xtragfx.com/uploads/posts/2012-12-22/1356164336_1aashnclfstrs500.jpg" TargetMode="External"/><Relationship Id="rId2" Type="http://schemas.openxmlformats.org/officeDocument/2006/relationships/hyperlink" Target="http://szn74.ru/Storage/Image/PublicationItem/Image/big/268/1308160776_1205930861_graphic1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ait.ivan-off.com/uploads/posts/2012-09/1347904573_school4.jpg" TargetMode="External"/><Relationship Id="rId11" Type="http://schemas.openxmlformats.org/officeDocument/2006/relationships/hyperlink" Target="http://img.taopic.com/uploads/allimg/130129/234749-13012912392672.jpg" TargetMode="External"/><Relationship Id="rId5" Type="http://schemas.openxmlformats.org/officeDocument/2006/relationships/hyperlink" Target="http://www.freevectorvip.com/images/4000/No2900%20Student%20and%20study%20things.jpg" TargetMode="External"/><Relationship Id="rId10" Type="http://schemas.openxmlformats.org/officeDocument/2006/relationships/hyperlink" Target="http://rylik.ru/uploads/posts/2013-05/1368523383_lmtrh8pfo3axwmc.jpeg" TargetMode="External"/><Relationship Id="rId4" Type="http://schemas.openxmlformats.org/officeDocument/2006/relationships/hyperlink" Target="http://schoolprofile.ru/images/child/0.jpg" TargetMode="External"/><Relationship Id="rId9" Type="http://schemas.openxmlformats.org/officeDocument/2006/relationships/hyperlink" Target="http://dush4.ucoz.ru/_bl/1/44134829.jp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13" Type="http://schemas.openxmlformats.org/officeDocument/2006/relationships/image" Target="../media/image16.gif"/><Relationship Id="rId18" Type="http://schemas.openxmlformats.org/officeDocument/2006/relationships/image" Target="../media/image21.gif"/><Relationship Id="rId26" Type="http://schemas.openxmlformats.org/officeDocument/2006/relationships/image" Target="../media/image29.gif"/><Relationship Id="rId3" Type="http://schemas.openxmlformats.org/officeDocument/2006/relationships/image" Target="../media/image6.gif"/><Relationship Id="rId21" Type="http://schemas.openxmlformats.org/officeDocument/2006/relationships/image" Target="../media/image24.gif"/><Relationship Id="rId7" Type="http://schemas.openxmlformats.org/officeDocument/2006/relationships/image" Target="../media/image10.gif"/><Relationship Id="rId12" Type="http://schemas.openxmlformats.org/officeDocument/2006/relationships/image" Target="../media/image15.gif"/><Relationship Id="rId17" Type="http://schemas.openxmlformats.org/officeDocument/2006/relationships/image" Target="../media/image20.gif"/><Relationship Id="rId25" Type="http://schemas.openxmlformats.org/officeDocument/2006/relationships/image" Target="../media/image28.gif"/><Relationship Id="rId2" Type="http://schemas.openxmlformats.org/officeDocument/2006/relationships/image" Target="../media/image5.gif"/><Relationship Id="rId16" Type="http://schemas.openxmlformats.org/officeDocument/2006/relationships/image" Target="../media/image19.gif"/><Relationship Id="rId20" Type="http://schemas.openxmlformats.org/officeDocument/2006/relationships/image" Target="../media/image2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11" Type="http://schemas.openxmlformats.org/officeDocument/2006/relationships/image" Target="../media/image14.gif"/><Relationship Id="rId24" Type="http://schemas.openxmlformats.org/officeDocument/2006/relationships/image" Target="../media/image27.gif"/><Relationship Id="rId5" Type="http://schemas.openxmlformats.org/officeDocument/2006/relationships/image" Target="../media/image8.gif"/><Relationship Id="rId15" Type="http://schemas.openxmlformats.org/officeDocument/2006/relationships/image" Target="../media/image18.gif"/><Relationship Id="rId23" Type="http://schemas.openxmlformats.org/officeDocument/2006/relationships/image" Target="../media/image26.gif"/><Relationship Id="rId10" Type="http://schemas.openxmlformats.org/officeDocument/2006/relationships/image" Target="../media/image13.gif"/><Relationship Id="rId19" Type="http://schemas.openxmlformats.org/officeDocument/2006/relationships/image" Target="../media/image22.gif"/><Relationship Id="rId4" Type="http://schemas.openxmlformats.org/officeDocument/2006/relationships/image" Target="../media/image7.gif"/><Relationship Id="rId9" Type="http://schemas.openxmlformats.org/officeDocument/2006/relationships/image" Target="../media/image12.gif"/><Relationship Id="rId14" Type="http://schemas.openxmlformats.org/officeDocument/2006/relationships/image" Target="../media/image17.gif"/><Relationship Id="rId22" Type="http://schemas.openxmlformats.org/officeDocument/2006/relationships/image" Target="../media/image25.gif"/><Relationship Id="rId27" Type="http://schemas.openxmlformats.org/officeDocument/2006/relationships/image" Target="../media/image30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gif"/><Relationship Id="rId13" Type="http://schemas.openxmlformats.org/officeDocument/2006/relationships/image" Target="../media/image42.jpeg"/><Relationship Id="rId3" Type="http://schemas.openxmlformats.org/officeDocument/2006/relationships/image" Target="../media/image32.gif"/><Relationship Id="rId7" Type="http://schemas.openxmlformats.org/officeDocument/2006/relationships/image" Target="../media/image36.gif"/><Relationship Id="rId12" Type="http://schemas.openxmlformats.org/officeDocument/2006/relationships/image" Target="../media/image41.gif"/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gif"/><Relationship Id="rId11" Type="http://schemas.openxmlformats.org/officeDocument/2006/relationships/image" Target="../media/image40.gif"/><Relationship Id="rId5" Type="http://schemas.openxmlformats.org/officeDocument/2006/relationships/image" Target="../media/image34.gif"/><Relationship Id="rId10" Type="http://schemas.openxmlformats.org/officeDocument/2006/relationships/image" Target="../media/image39.gif"/><Relationship Id="rId4" Type="http://schemas.openxmlformats.org/officeDocument/2006/relationships/image" Target="../media/image33.gif"/><Relationship Id="rId9" Type="http://schemas.openxmlformats.org/officeDocument/2006/relationships/image" Target="../media/image3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2924175"/>
            <a:ext cx="3959225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Box 4"/>
          <p:cNvSpPr txBox="1">
            <a:spLocks noChangeArrowheads="1"/>
          </p:cNvSpPr>
          <p:nvPr/>
        </p:nvSpPr>
        <p:spPr bwMode="auto">
          <a:xfrm>
            <a:off x="539750" y="5661025"/>
            <a:ext cx="7993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>
                <a:latin typeface="Cambria" pitchFamily="18" charset="0"/>
              </a:rPr>
              <a:t>Автор: </a:t>
            </a:r>
            <a:r>
              <a:rPr lang="ru-RU" sz="2000" i="1">
                <a:latin typeface="Cambria" pitchFamily="18" charset="0"/>
              </a:rPr>
              <a:t>Николаева Александра Геннадьевна</a:t>
            </a:r>
          </a:p>
          <a:p>
            <a:pPr algn="ctr"/>
            <a:r>
              <a:rPr lang="ru-RU" sz="2000" i="1">
                <a:latin typeface="Cambria" pitchFamily="18" charset="0"/>
              </a:rPr>
              <a:t>преподаватель немецкого языка ФГКОУ МсСВУ МО РФ, г.Москва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513696"/>
            <a:ext cx="7848872" cy="24314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Лексический тренажер </a:t>
            </a:r>
            <a:endParaRPr lang="de-DE" sz="4000" b="1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по немецкому языку по теме</a:t>
            </a:r>
            <a:endParaRPr lang="de-DE" sz="4000" b="1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 «</a:t>
            </a:r>
            <a:r>
              <a:rPr lang="en-US" sz="4000" b="1" dirty="0" err="1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Kennenlernen</a:t>
            </a:r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»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+mn-cs"/>
              </a:rPr>
              <a:t>(первый год обучения)</a:t>
            </a:r>
            <a:endParaRPr lang="ru-RU" sz="3200" i="1" dirty="0">
              <a:ln w="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1043608" y="438456"/>
            <a:ext cx="6408712" cy="850106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Wie geht es dir?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4644008" y="1297913"/>
            <a:ext cx="4002161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Cambria" panose="02040503050406030204" pitchFamily="18" charset="0"/>
              </a:rPr>
              <a:t>Danke, gut!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315490" y="1746506"/>
            <a:ext cx="3554895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Danke, super!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5700785" y="2980849"/>
            <a:ext cx="2808312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Danke, toll!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42689" y="3512914"/>
            <a:ext cx="2672334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Cambria" panose="02040503050406030204" pitchFamily="18" charset="0"/>
              </a:rPr>
              <a:t>Danke, prima!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115023" y="4699763"/>
            <a:ext cx="5760640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Cambria" panose="02040503050406030204" pitchFamily="18" charset="0"/>
              </a:rPr>
              <a:t>Danke, es geht!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539552" y="5461529"/>
            <a:ext cx="5760640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Danke, soso lala!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901252" y="2204864"/>
            <a:ext cx="3271137" cy="2523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945533" y="493483"/>
            <a:ext cx="7737985" cy="75830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Wie geht es Ihnen?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378834" y="1956792"/>
            <a:ext cx="4271225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Cambria" panose="02040503050406030204" pitchFamily="18" charset="0"/>
              </a:rPr>
              <a:t>Danke, gut!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4049432" y="1682909"/>
            <a:ext cx="3445148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Danke, super!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5635064" y="3252119"/>
            <a:ext cx="3048454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Cambria" panose="02040503050406030204" pitchFamily="18" charset="0"/>
              </a:rPr>
              <a:t>Danke, toll!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236549" y="3762138"/>
            <a:ext cx="3124793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Danke, prima!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5555995" y="4860307"/>
            <a:ext cx="3309982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Danke, es geht!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615120" y="5394809"/>
            <a:ext cx="5184575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Cambria" panose="02040503050406030204" pitchFamily="18" charset="0"/>
              </a:rPr>
              <a:t>Danke, soso lala!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pic>
        <p:nvPicPr>
          <p:cNvPr id="23560" name="Рисунок 1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5588" y="3057525"/>
            <a:ext cx="284003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5788" y="4581525"/>
            <a:ext cx="1609725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99832" y="908720"/>
            <a:ext cx="6336704" cy="850106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Was magst du?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99832" y="4682874"/>
            <a:ext cx="6624736" cy="850106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Was mögen Sie?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24580" name="Рисунок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96100" y="774700"/>
            <a:ext cx="149383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Рисунок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50088" y="2724150"/>
            <a:ext cx="1381125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827584" y="3054224"/>
            <a:ext cx="5055531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Ich mag … .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7163" y="1341438"/>
            <a:ext cx="7273925" cy="5257800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1.__________________ , Stefanie!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2.__________________ </a:t>
            </a:r>
            <a:r>
              <a:rPr lang="de-DE" dirty="0">
                <a:latin typeface="Bookman Old Style" panose="02050604050505020204" pitchFamily="18" charset="0"/>
              </a:rPr>
              <a:t>, </a:t>
            </a:r>
            <a:r>
              <a:rPr lang="de-DE" dirty="0" smtClean="0">
                <a:latin typeface="Bookman Old Style" panose="02050604050505020204" pitchFamily="18" charset="0"/>
              </a:rPr>
              <a:t>Herr Schönfeld!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3.__________________ </a:t>
            </a:r>
            <a:r>
              <a:rPr lang="de-DE" dirty="0">
                <a:latin typeface="Bookman Old Style" panose="02050604050505020204" pitchFamily="18" charset="0"/>
              </a:rPr>
              <a:t>, </a:t>
            </a:r>
            <a:r>
              <a:rPr lang="de-DE" dirty="0" smtClean="0">
                <a:latin typeface="Bookman Old Style" panose="02050604050505020204" pitchFamily="18" charset="0"/>
              </a:rPr>
              <a:t>Frau Fuchs!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4.__________________ </a:t>
            </a:r>
            <a:r>
              <a:rPr lang="de-DE" dirty="0">
                <a:latin typeface="Bookman Old Style" panose="02050604050505020204" pitchFamily="18" charset="0"/>
              </a:rPr>
              <a:t>, </a:t>
            </a:r>
            <a:r>
              <a:rPr lang="de-DE" dirty="0" smtClean="0">
                <a:latin typeface="Bookman Old Style" panose="02050604050505020204" pitchFamily="18" charset="0"/>
              </a:rPr>
              <a:t>Herr General!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5.__________________ </a:t>
            </a:r>
            <a:r>
              <a:rPr lang="de-DE" dirty="0">
                <a:latin typeface="Bookman Old Style" panose="02050604050505020204" pitchFamily="18" charset="0"/>
              </a:rPr>
              <a:t>, </a:t>
            </a:r>
            <a:r>
              <a:rPr lang="de-DE" dirty="0" smtClean="0">
                <a:latin typeface="Bookman Old Style" panose="02050604050505020204" pitchFamily="18" charset="0"/>
              </a:rPr>
              <a:t>bis morgen!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6.__________________ </a:t>
            </a:r>
            <a:r>
              <a:rPr lang="de-DE" dirty="0">
                <a:latin typeface="Bookman Old Style" panose="02050604050505020204" pitchFamily="18" charset="0"/>
              </a:rPr>
              <a:t>, </a:t>
            </a:r>
            <a:r>
              <a:rPr lang="de-DE" dirty="0" smtClean="0">
                <a:latin typeface="Bookman Old Style" panose="02050604050505020204" pitchFamily="18" charset="0"/>
              </a:rPr>
              <a:t>Leonardo!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7.__________________ </a:t>
            </a:r>
            <a:r>
              <a:rPr lang="de-DE" dirty="0">
                <a:latin typeface="Bookman Old Style" panose="02050604050505020204" pitchFamily="18" charset="0"/>
              </a:rPr>
              <a:t>, </a:t>
            </a:r>
            <a:r>
              <a:rPr lang="de-DE" dirty="0" smtClean="0">
                <a:latin typeface="Bookman Old Style" panose="02050604050505020204" pitchFamily="18" charset="0"/>
              </a:rPr>
              <a:t>Frau Lehrer!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8.__________________ </a:t>
            </a:r>
            <a:r>
              <a:rPr lang="de-DE" dirty="0">
                <a:latin typeface="Bookman Old Style" panose="02050604050505020204" pitchFamily="18" charset="0"/>
              </a:rPr>
              <a:t>, </a:t>
            </a:r>
            <a:r>
              <a:rPr lang="de-DE" dirty="0" smtClean="0">
                <a:latin typeface="Bookman Old Style" panose="02050604050505020204" pitchFamily="18" charset="0"/>
              </a:rPr>
              <a:t>Bettina!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9.__________________ </a:t>
            </a:r>
            <a:r>
              <a:rPr lang="de-DE" dirty="0">
                <a:latin typeface="Bookman Old Style" panose="02050604050505020204" pitchFamily="18" charset="0"/>
              </a:rPr>
              <a:t>, </a:t>
            </a:r>
            <a:r>
              <a:rPr lang="de-DE" dirty="0" smtClean="0">
                <a:latin typeface="Bookman Old Style" panose="02050604050505020204" pitchFamily="18" charset="0"/>
              </a:rPr>
              <a:t>Herr Gürsoy!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>
                <a:latin typeface="Bookman Old Style" panose="02050604050505020204" pitchFamily="18" charset="0"/>
              </a:rPr>
              <a:t>10._________________ </a:t>
            </a:r>
            <a:r>
              <a:rPr lang="de-DE" dirty="0">
                <a:latin typeface="Bookman Old Style" panose="02050604050505020204" pitchFamily="18" charset="0"/>
              </a:rPr>
              <a:t>, </a:t>
            </a:r>
            <a:r>
              <a:rPr lang="de-DE" dirty="0" smtClean="0">
                <a:latin typeface="Bookman Old Style" panose="02050604050505020204" pitchFamily="18" charset="0"/>
              </a:rPr>
              <a:t>Mutti!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latin typeface="Bookman Old Style" panose="02050604050505020204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latin typeface="Bookman Old Style" panose="020506040505050202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" y="1670050"/>
            <a:ext cx="884238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263" y="2679700"/>
            <a:ext cx="817562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138" y="5362575"/>
            <a:ext cx="7239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" y="4233863"/>
            <a:ext cx="773113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979712" y="548680"/>
            <a:ext cx="47147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ookman Old Style" pitchFamily="18" charset="0"/>
                <a:cs typeface="+mn-cs"/>
              </a:rPr>
              <a:t>Ergänzt die Sätze.</a:t>
            </a:r>
            <a:r>
              <a:rPr lang="de-DE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ookman Old Style" pitchFamily="18" charset="0"/>
                <a:cs typeface="+mn-cs"/>
              </a:rPr>
              <a:t> 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333926" y="428780"/>
            <a:ext cx="6264696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3333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Ratet. Wie alt sind sie?</a:t>
            </a:r>
            <a:endParaRPr lang="ru-RU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3333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  <p:grpSp>
        <p:nvGrpSpPr>
          <p:cNvPr id="26626" name="Группа 15"/>
          <p:cNvGrpSpPr>
            <a:grpSpLocks/>
          </p:cNvGrpSpPr>
          <p:nvPr/>
        </p:nvGrpSpPr>
        <p:grpSpPr bwMode="auto">
          <a:xfrm>
            <a:off x="4724400" y="1414463"/>
            <a:ext cx="2089150" cy="936625"/>
            <a:chOff x="6012160" y="1268760"/>
            <a:chExt cx="2088232" cy="936104"/>
          </a:xfrm>
        </p:grpSpPr>
        <p:sp>
          <p:nvSpPr>
            <p:cNvPr id="15" name="Выноска-облако 14"/>
            <p:cNvSpPr/>
            <p:nvPr/>
          </p:nvSpPr>
          <p:spPr>
            <a:xfrm>
              <a:off x="6012160" y="1268760"/>
              <a:ext cx="2088232" cy="936104"/>
            </a:xfrm>
            <a:prstGeom prst="cloudCallout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339041" y="1321118"/>
              <a:ext cx="1761351" cy="8313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400" dirty="0">
                  <a:latin typeface="Cambria" panose="02040503050406030204" pitchFamily="18" charset="0"/>
                  <a:cs typeface="+mn-cs"/>
                </a:rPr>
                <a:t>dreizehn – fünf </a:t>
              </a:r>
              <a:r>
                <a:rPr lang="ru-RU" sz="2400" dirty="0">
                  <a:latin typeface="Cambria" panose="02040503050406030204" pitchFamily="18" charset="0"/>
                  <a:cs typeface="+mn-cs"/>
                </a:rPr>
                <a:t>=</a:t>
              </a:r>
              <a:endParaRPr lang="ru-RU" sz="105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627" name="Группа 16"/>
          <p:cNvGrpSpPr>
            <a:grpSpLocks/>
          </p:cNvGrpSpPr>
          <p:nvPr/>
        </p:nvGrpSpPr>
        <p:grpSpPr bwMode="auto">
          <a:xfrm>
            <a:off x="1169988" y="3254375"/>
            <a:ext cx="2089150" cy="936625"/>
            <a:chOff x="6012160" y="1268760"/>
            <a:chExt cx="2088232" cy="936104"/>
          </a:xfrm>
        </p:grpSpPr>
        <p:sp>
          <p:nvSpPr>
            <p:cNvPr id="18" name="Выноска-облако 17"/>
            <p:cNvSpPr/>
            <p:nvPr/>
          </p:nvSpPr>
          <p:spPr>
            <a:xfrm>
              <a:off x="6012160" y="1268760"/>
              <a:ext cx="2088232" cy="936104"/>
            </a:xfrm>
            <a:prstGeom prst="cloudCallout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175600" y="1373477"/>
              <a:ext cx="1761351" cy="8313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400" dirty="0">
                  <a:latin typeface="Cambria" panose="02040503050406030204" pitchFamily="18" charset="0"/>
                  <a:cs typeface="+mn-cs"/>
                </a:rPr>
                <a:t>sechs </a:t>
              </a:r>
              <a:r>
                <a:rPr lang="de-DE" sz="2400" dirty="0">
                  <a:latin typeface="Cambria" panose="02040503050406030204" pitchFamily="18" charset="0"/>
                  <a:cs typeface="+mn-cs"/>
                </a:rPr>
                <a:t>+</a:t>
              </a:r>
              <a:r>
                <a:rPr lang="de-DE" sz="2400" dirty="0">
                  <a:latin typeface="Cambria" panose="02040503050406030204" pitchFamily="18" charset="0"/>
                  <a:cs typeface="+mn-cs"/>
                </a:rPr>
                <a:t> vier </a:t>
              </a:r>
              <a:r>
                <a:rPr lang="ru-RU" sz="2400" dirty="0">
                  <a:latin typeface="Cambria" panose="02040503050406030204" pitchFamily="18" charset="0"/>
                  <a:cs typeface="+mn-cs"/>
                </a:rPr>
                <a:t>=</a:t>
              </a:r>
              <a:endParaRPr lang="ru-RU" sz="105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628" name="Группа 19"/>
          <p:cNvGrpSpPr>
            <a:grpSpLocks/>
          </p:cNvGrpSpPr>
          <p:nvPr/>
        </p:nvGrpSpPr>
        <p:grpSpPr bwMode="auto">
          <a:xfrm>
            <a:off x="5999163" y="3149600"/>
            <a:ext cx="2089150" cy="935038"/>
            <a:chOff x="6012160" y="1268760"/>
            <a:chExt cx="2088232" cy="936104"/>
          </a:xfrm>
        </p:grpSpPr>
        <p:sp>
          <p:nvSpPr>
            <p:cNvPr id="21" name="Выноска-облако 20"/>
            <p:cNvSpPr/>
            <p:nvPr/>
          </p:nvSpPr>
          <p:spPr>
            <a:xfrm>
              <a:off x="6012160" y="1268760"/>
              <a:ext cx="2088232" cy="936104"/>
            </a:xfrm>
            <a:prstGeom prst="cloudCallout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210510" y="1373654"/>
              <a:ext cx="1761351" cy="8312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400" dirty="0">
                  <a:latin typeface="Cambria" panose="02040503050406030204" pitchFamily="18" charset="0"/>
                  <a:cs typeface="+mn-cs"/>
                </a:rPr>
                <a:t>z</a:t>
              </a:r>
              <a:r>
                <a:rPr lang="de-DE" sz="2400" dirty="0">
                  <a:latin typeface="Cambria" panose="02040503050406030204" pitchFamily="18" charset="0"/>
                  <a:cs typeface="+mn-cs"/>
                </a:rPr>
                <a:t>wölf - zehn </a:t>
              </a:r>
              <a:r>
                <a:rPr lang="ru-RU" sz="2400" dirty="0">
                  <a:latin typeface="Cambria" panose="02040503050406030204" pitchFamily="18" charset="0"/>
                  <a:cs typeface="+mn-cs"/>
                </a:rPr>
                <a:t>=</a:t>
              </a:r>
              <a:endParaRPr lang="ru-RU" sz="105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629" name="Группа 28"/>
          <p:cNvGrpSpPr>
            <a:grpSpLocks/>
          </p:cNvGrpSpPr>
          <p:nvPr/>
        </p:nvGrpSpPr>
        <p:grpSpPr bwMode="auto">
          <a:xfrm>
            <a:off x="2414588" y="1665288"/>
            <a:ext cx="2089150" cy="935037"/>
            <a:chOff x="6012160" y="1268760"/>
            <a:chExt cx="2088232" cy="936104"/>
          </a:xfrm>
        </p:grpSpPr>
        <p:sp>
          <p:nvSpPr>
            <p:cNvPr id="30" name="Выноска-облако 29"/>
            <p:cNvSpPr/>
            <p:nvPr/>
          </p:nvSpPr>
          <p:spPr>
            <a:xfrm>
              <a:off x="6012160" y="1268760"/>
              <a:ext cx="2088232" cy="936104"/>
            </a:xfrm>
            <a:prstGeom prst="cloudCallout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210510" y="1302135"/>
              <a:ext cx="1761351" cy="8312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400" dirty="0">
                  <a:latin typeface="Cambria" panose="02040503050406030204" pitchFamily="18" charset="0"/>
                  <a:cs typeface="+mn-cs"/>
                </a:rPr>
                <a:t>s</a:t>
              </a:r>
              <a:r>
                <a:rPr lang="de-DE" sz="2400" dirty="0">
                  <a:latin typeface="Cambria" panose="02040503050406030204" pitchFamily="18" charset="0"/>
                  <a:cs typeface="+mn-cs"/>
                </a:rPr>
                <a:t>iebzehn – zwei </a:t>
              </a:r>
              <a:r>
                <a:rPr lang="ru-RU" sz="2400" dirty="0">
                  <a:latin typeface="Cambria" panose="02040503050406030204" pitchFamily="18" charset="0"/>
                  <a:cs typeface="+mn-cs"/>
                </a:rPr>
                <a:t>=</a:t>
              </a:r>
              <a:endParaRPr lang="ru-RU" sz="105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6630" name="Picture 2" descr="http://www.grafamania.net/uploads/posts/2008-04/1208212755_00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100" y="4652963"/>
            <a:ext cx="1798638" cy="169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2" descr="http://www.grafamania.net/uploads/posts/2008-04/1208212755_00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5463" y="1112838"/>
            <a:ext cx="1706562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2" descr="http://www.grafamania.net/uploads/posts/2008-04/1208212755_00m.jpg"/>
          <p:cNvPicPr>
            <a:picLocks noChangeAspect="1" noChangeArrowheads="1"/>
          </p:cNvPicPr>
          <p:nvPr/>
        </p:nvPicPr>
        <p:blipFill>
          <a:blip r:embed="rId4"/>
          <a:srcRect b="-433"/>
          <a:stretch>
            <a:fillRect/>
          </a:stretch>
        </p:blipFill>
        <p:spPr bwMode="auto">
          <a:xfrm>
            <a:off x="7043738" y="4721225"/>
            <a:ext cx="15382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2" descr="http://www.grafamania.net/uploads/posts/2008-04/1208212755_00m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8488" y="1371600"/>
            <a:ext cx="1754187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634" name="Группа 22"/>
          <p:cNvGrpSpPr>
            <a:grpSpLocks/>
          </p:cNvGrpSpPr>
          <p:nvPr/>
        </p:nvGrpSpPr>
        <p:grpSpPr bwMode="auto">
          <a:xfrm>
            <a:off x="2051050" y="4652963"/>
            <a:ext cx="2089150" cy="954087"/>
            <a:chOff x="6012160" y="1268760"/>
            <a:chExt cx="2088232" cy="953835"/>
          </a:xfrm>
        </p:grpSpPr>
        <p:sp>
          <p:nvSpPr>
            <p:cNvPr id="24" name="Выноска-облако 23"/>
            <p:cNvSpPr/>
            <p:nvPr/>
          </p:nvSpPr>
          <p:spPr>
            <a:xfrm>
              <a:off x="6012160" y="1268760"/>
              <a:ext cx="2088232" cy="936378"/>
            </a:xfrm>
            <a:prstGeom prst="cloudCallout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175601" y="1390965"/>
              <a:ext cx="1761351" cy="83163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400" dirty="0">
                  <a:latin typeface="Cambria" panose="02040503050406030204" pitchFamily="18" charset="0"/>
                  <a:cs typeface="+mn-cs"/>
                </a:rPr>
                <a:t>e</a:t>
              </a:r>
              <a:r>
                <a:rPr lang="de-DE" sz="2400" dirty="0">
                  <a:latin typeface="Cambria" panose="02040503050406030204" pitchFamily="18" charset="0"/>
                  <a:cs typeface="+mn-cs"/>
                </a:rPr>
                <a:t>ins + acht </a:t>
              </a:r>
              <a:r>
                <a:rPr lang="ru-RU" sz="2400" dirty="0">
                  <a:latin typeface="Cambria" panose="02040503050406030204" pitchFamily="18" charset="0"/>
                  <a:cs typeface="+mn-cs"/>
                </a:rPr>
                <a:t>=</a:t>
              </a:r>
              <a:endParaRPr lang="ru-RU" sz="105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6635" name="Группа 25"/>
          <p:cNvGrpSpPr>
            <a:grpSpLocks/>
          </p:cNvGrpSpPr>
          <p:nvPr/>
        </p:nvGrpSpPr>
        <p:grpSpPr bwMode="auto">
          <a:xfrm>
            <a:off x="5084763" y="4616450"/>
            <a:ext cx="2089150" cy="936625"/>
            <a:chOff x="6012160" y="1268760"/>
            <a:chExt cx="2088232" cy="936104"/>
          </a:xfrm>
        </p:grpSpPr>
        <p:sp>
          <p:nvSpPr>
            <p:cNvPr id="27" name="Выноска-облако 26"/>
            <p:cNvSpPr/>
            <p:nvPr/>
          </p:nvSpPr>
          <p:spPr>
            <a:xfrm>
              <a:off x="6012160" y="1268760"/>
              <a:ext cx="2088232" cy="936104"/>
            </a:xfrm>
            <a:prstGeom prst="cloudCallout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215271" y="1435355"/>
              <a:ext cx="1762937" cy="46170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2400" dirty="0">
                  <a:latin typeface="Cambria" panose="02040503050406030204" pitchFamily="18" charset="0"/>
                  <a:cs typeface="+mn-cs"/>
                </a:rPr>
                <a:t>e</a:t>
              </a:r>
              <a:r>
                <a:rPr lang="de-DE" sz="2400" dirty="0">
                  <a:latin typeface="Cambria" panose="02040503050406030204" pitchFamily="18" charset="0"/>
                  <a:cs typeface="+mn-cs"/>
                </a:rPr>
                <a:t>lf - vier </a:t>
              </a:r>
              <a:r>
                <a:rPr lang="ru-RU" sz="2400" dirty="0">
                  <a:latin typeface="Cambria" panose="02040503050406030204" pitchFamily="18" charset="0"/>
                  <a:cs typeface="+mn-cs"/>
                </a:rPr>
                <a:t>=</a:t>
              </a:r>
              <a:endParaRPr lang="ru-RU" sz="105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717457" y="1855869"/>
            <a:ext cx="101652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3333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15</a:t>
            </a:r>
            <a:endParaRPr lang="ru-RU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3333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36496" y="1654437"/>
            <a:ext cx="101652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3333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8</a:t>
            </a:r>
            <a:endParaRPr lang="ru-RU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3333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77829" y="3652336"/>
            <a:ext cx="101652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3333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10</a:t>
            </a:r>
            <a:endParaRPr lang="ru-RU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3333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7670" y="3482805"/>
            <a:ext cx="101652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3333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2</a:t>
            </a:r>
            <a:endParaRPr lang="ru-RU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3333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84036" y="5014053"/>
            <a:ext cx="101652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3333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9</a:t>
            </a:r>
            <a:endParaRPr lang="ru-RU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3333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56242" y="5027100"/>
            <a:ext cx="101652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3333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7</a:t>
            </a:r>
            <a:endParaRPr lang="ru-RU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3333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Спорт символов - клипарт в векторе / векторно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6363" y="1984375"/>
            <a:ext cx="3384550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9681" y="272739"/>
            <a:ext cx="8995556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Was mag</a:t>
            </a:r>
            <a:r>
              <a:rPr lang="en-US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st</a:t>
            </a:r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 du</a:t>
            </a:r>
            <a:r>
              <a:rPr lang="de-DE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?</a:t>
            </a:r>
          </a:p>
        </p:txBody>
      </p:sp>
      <p:sp>
        <p:nvSpPr>
          <p:cNvPr id="27651" name="Прямоугольник 6"/>
          <p:cNvSpPr>
            <a:spLocks noChangeArrowheads="1"/>
          </p:cNvSpPr>
          <p:nvPr/>
        </p:nvSpPr>
        <p:spPr bwMode="auto">
          <a:xfrm>
            <a:off x="5867400" y="1897063"/>
            <a:ext cx="21971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400">
                <a:solidFill>
                  <a:srgbClr val="006600"/>
                </a:solidFill>
                <a:latin typeface="Bookman Old Style" pitchFamily="18" charset="0"/>
              </a:rPr>
              <a:t>USIMK</a:t>
            </a:r>
            <a:endParaRPr lang="ru-RU" sz="440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7652" name="Прямоугольник 7"/>
          <p:cNvSpPr>
            <a:spLocks noChangeArrowheads="1"/>
          </p:cNvSpPr>
          <p:nvPr/>
        </p:nvSpPr>
        <p:spPr bwMode="auto">
          <a:xfrm>
            <a:off x="673100" y="2087563"/>
            <a:ext cx="21955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400">
                <a:solidFill>
                  <a:srgbClr val="006600"/>
                </a:solidFill>
                <a:latin typeface="Bookman Old Style" pitchFamily="18" charset="0"/>
              </a:rPr>
              <a:t>STPRO</a:t>
            </a:r>
            <a:endParaRPr lang="ru-RU" sz="440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7653" name="Прямоугольник 8"/>
          <p:cNvSpPr>
            <a:spLocks noChangeArrowheads="1"/>
          </p:cNvSpPr>
          <p:nvPr/>
        </p:nvSpPr>
        <p:spPr bwMode="auto">
          <a:xfrm>
            <a:off x="6002338" y="3706813"/>
            <a:ext cx="301783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400">
                <a:solidFill>
                  <a:srgbClr val="006600"/>
                </a:solidFill>
                <a:latin typeface="Bookman Old Style" pitchFamily="18" charset="0"/>
              </a:rPr>
              <a:t>FBUßALL</a:t>
            </a:r>
            <a:endParaRPr lang="ru-RU" sz="440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7654" name="Прямоугольник 9"/>
          <p:cNvSpPr>
            <a:spLocks noChangeArrowheads="1"/>
          </p:cNvSpPr>
          <p:nvPr/>
        </p:nvSpPr>
        <p:spPr bwMode="auto">
          <a:xfrm>
            <a:off x="1524000" y="5768975"/>
            <a:ext cx="41036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400">
                <a:solidFill>
                  <a:srgbClr val="006600"/>
                </a:solidFill>
                <a:latin typeface="Bookman Old Style" pitchFamily="18" charset="0"/>
              </a:rPr>
              <a:t>TSCHTIEISNN</a:t>
            </a:r>
            <a:endParaRPr lang="ru-RU" sz="440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7655" name="Прямоугольник 10"/>
          <p:cNvSpPr>
            <a:spLocks noChangeArrowheads="1"/>
          </p:cNvSpPr>
          <p:nvPr/>
        </p:nvSpPr>
        <p:spPr bwMode="auto">
          <a:xfrm>
            <a:off x="492125" y="4524375"/>
            <a:ext cx="42132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400">
                <a:solidFill>
                  <a:srgbClr val="006600"/>
                </a:solidFill>
                <a:latin typeface="Bookman Old Style" pitchFamily="18" charset="0"/>
              </a:rPr>
              <a:t>BLLASABETK</a:t>
            </a:r>
            <a:endParaRPr lang="ru-RU" sz="440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7656" name="Прямоугольник 11"/>
          <p:cNvSpPr>
            <a:spLocks noChangeArrowheads="1"/>
          </p:cNvSpPr>
          <p:nvPr/>
        </p:nvSpPr>
        <p:spPr bwMode="auto">
          <a:xfrm>
            <a:off x="366713" y="3322638"/>
            <a:ext cx="219551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400">
                <a:solidFill>
                  <a:srgbClr val="006600"/>
                </a:solidFill>
                <a:latin typeface="Bookman Old Style" pitchFamily="18" charset="0"/>
              </a:rPr>
              <a:t>UOJD</a:t>
            </a:r>
            <a:endParaRPr lang="ru-RU" sz="440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7657" name="Прямоугольник 12"/>
          <p:cNvSpPr>
            <a:spLocks noChangeArrowheads="1"/>
          </p:cNvSpPr>
          <p:nvPr/>
        </p:nvSpPr>
        <p:spPr bwMode="auto">
          <a:xfrm>
            <a:off x="2386013" y="1127125"/>
            <a:ext cx="40767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400">
                <a:solidFill>
                  <a:srgbClr val="006600"/>
                </a:solidFill>
                <a:latin typeface="Bookman Old Style" pitchFamily="18" charset="0"/>
              </a:rPr>
              <a:t>SCHEMMINW</a:t>
            </a:r>
            <a:endParaRPr lang="ru-RU" sz="440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7658" name="Прямоугольник 13"/>
          <p:cNvSpPr>
            <a:spLocks noChangeArrowheads="1"/>
          </p:cNvSpPr>
          <p:nvPr/>
        </p:nvSpPr>
        <p:spPr bwMode="auto">
          <a:xfrm>
            <a:off x="4873625" y="4756150"/>
            <a:ext cx="39544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400">
                <a:solidFill>
                  <a:srgbClr val="006600"/>
                </a:solidFill>
                <a:latin typeface="Bookman Old Style" pitchFamily="18" charset="0"/>
              </a:rPr>
              <a:t>AAHRRFDEN</a:t>
            </a:r>
            <a:endParaRPr lang="ru-RU" sz="440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68100" y="2032811"/>
            <a:ext cx="2196244" cy="769441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dirty="0">
                <a:solidFill>
                  <a:srgbClr val="006600"/>
                </a:solidFill>
                <a:latin typeface="Bookman Old Style" pitchFamily="18" charset="0"/>
              </a:rPr>
              <a:t>Musik </a:t>
            </a:r>
            <a:endParaRPr lang="ru-RU" sz="44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2989" y="2007351"/>
            <a:ext cx="2196244" cy="769441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dirty="0">
                <a:solidFill>
                  <a:srgbClr val="006600"/>
                </a:solidFill>
                <a:latin typeface="Bookman Old Style" pitchFamily="18" charset="0"/>
              </a:rPr>
              <a:t>Sport  </a:t>
            </a:r>
            <a:endParaRPr lang="ru-RU" sz="44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75649" y="3322860"/>
            <a:ext cx="2196244" cy="769441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dirty="0">
                <a:solidFill>
                  <a:srgbClr val="006600"/>
                </a:solidFill>
                <a:latin typeface="Bookman Old Style" pitchFamily="18" charset="0"/>
              </a:rPr>
              <a:t>Judo  </a:t>
            </a:r>
            <a:endParaRPr lang="ru-RU" sz="44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78106" y="1101740"/>
            <a:ext cx="3813004" cy="769441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dirty="0">
                <a:solidFill>
                  <a:srgbClr val="006600"/>
                </a:solidFill>
                <a:latin typeface="Bookman Old Style" pitchFamily="18" charset="0"/>
              </a:rPr>
              <a:t>Schwimmen   </a:t>
            </a:r>
            <a:endParaRPr lang="ru-RU" sz="44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604" y="4631139"/>
            <a:ext cx="3813004" cy="769441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dirty="0">
                <a:solidFill>
                  <a:srgbClr val="006600"/>
                </a:solidFill>
                <a:latin typeface="Bookman Old Style" pitchFamily="18" charset="0"/>
              </a:rPr>
              <a:t>Basketball </a:t>
            </a:r>
            <a:endParaRPr lang="ru-RU" sz="44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784072" y="4726243"/>
            <a:ext cx="3813004" cy="769441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dirty="0">
                <a:solidFill>
                  <a:srgbClr val="006600"/>
                </a:solidFill>
                <a:latin typeface="Bookman Old Style" pitchFamily="18" charset="0"/>
              </a:rPr>
              <a:t>Radfahren    </a:t>
            </a:r>
            <a:endParaRPr lang="ru-RU" sz="44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547217" y="5573477"/>
            <a:ext cx="3956145" cy="769441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dirty="0">
                <a:solidFill>
                  <a:srgbClr val="006600"/>
                </a:solidFill>
                <a:latin typeface="Bookman Old Style" pitchFamily="18" charset="0"/>
              </a:rPr>
              <a:t>Tischtennis    </a:t>
            </a:r>
            <a:endParaRPr lang="ru-RU" sz="44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02941" y="3604074"/>
            <a:ext cx="2720154" cy="769441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dirty="0">
                <a:solidFill>
                  <a:srgbClr val="006600"/>
                </a:solidFill>
                <a:latin typeface="Bookman Old Style" pitchFamily="18" charset="0"/>
              </a:rPr>
              <a:t>Fußball    </a:t>
            </a:r>
            <a:endParaRPr lang="ru-RU" sz="44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1"/>
          <p:cNvSpPr>
            <a:spLocks noChangeArrowheads="1"/>
          </p:cNvSpPr>
          <p:nvPr/>
        </p:nvSpPr>
        <p:spPr bwMode="auto">
          <a:xfrm>
            <a:off x="927100" y="1606550"/>
            <a:ext cx="54737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latin typeface="Bookman Old Style" pitchFamily="18" charset="0"/>
              </a:rPr>
              <a:t>	</a:t>
            </a:r>
            <a:r>
              <a:rPr lang="de-DE" sz="3200" b="1" i="1">
                <a:latin typeface="Bookman Old Style" pitchFamily="18" charset="0"/>
              </a:rPr>
              <a:t>Ich heiße Peter Braun. Ich komme aus Deutschland  aus Dresden, Neustraße 3. </a:t>
            </a:r>
            <a:endParaRPr lang="ru-RU" sz="3200" b="1" i="1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55581" y="564142"/>
            <a:ext cx="47339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ookman Old Style" pitchFamily="18" charset="0"/>
                <a:cs typeface="+mn-cs"/>
              </a:rPr>
              <a:t>Ergänzt Formular.</a:t>
            </a:r>
            <a:r>
              <a:rPr lang="de-DE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ookman Old Style" pitchFamily="18" charset="0"/>
                <a:cs typeface="+mn-cs"/>
              </a:rPr>
              <a:t> 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35013" y="3860800"/>
          <a:ext cx="6096000" cy="22860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696072"/>
                <a:gridCol w="2399928"/>
              </a:tblGrid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2400" b="1" dirty="0" smtClean="0">
                          <a:solidFill>
                            <a:srgbClr val="0000FF"/>
                          </a:solidFill>
                          <a:effectLst/>
                          <a:latin typeface="Bookman Old Style" pitchFamily="18" charset="0"/>
                        </a:rPr>
                        <a:t>Vorn</a:t>
                      </a:r>
                      <a:r>
                        <a:rPr lang="en-US" sz="2400" b="1" dirty="0" err="1">
                          <a:solidFill>
                            <a:srgbClr val="0000FF"/>
                          </a:solidFill>
                          <a:effectLst/>
                          <a:latin typeface="Bookman Old Style" pitchFamily="18" charset="0"/>
                        </a:rPr>
                        <a:t>ame</a:t>
                      </a: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0000FF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2400" b="1" dirty="0" smtClean="0">
                          <a:solidFill>
                            <a:srgbClr val="0000FF"/>
                          </a:solidFill>
                          <a:effectLst/>
                          <a:latin typeface="Bookman Old Style" pitchFamily="18" charset="0"/>
                        </a:rPr>
                        <a:t>Familienname</a:t>
                      </a:r>
                      <a:endParaRPr lang="ru-RU" sz="2400" b="1" dirty="0">
                        <a:solidFill>
                          <a:srgbClr val="0000FF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2400" b="1" dirty="0" smtClean="0">
                          <a:solidFill>
                            <a:srgbClr val="0000FF"/>
                          </a:solidFill>
                          <a:effectLst/>
                          <a:latin typeface="Bookman Old Style" pitchFamily="18" charset="0"/>
                        </a:rPr>
                        <a:t>Straße</a:t>
                      </a:r>
                      <a:endParaRPr lang="ru-RU" sz="2400" b="1" dirty="0">
                        <a:solidFill>
                          <a:srgbClr val="0000FF"/>
                        </a:solidFill>
                        <a:effectLst/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e-DE" sz="2400" b="1" dirty="0" smtClean="0">
                          <a:solidFill>
                            <a:srgbClr val="0000FF"/>
                          </a:solidFill>
                          <a:effectLst/>
                          <a:latin typeface="Bookman Old Style" pitchFamily="18" charset="0"/>
                        </a:rPr>
                        <a:t>Wohnort</a:t>
                      </a:r>
                      <a:endParaRPr lang="ru-RU" sz="2400" b="1" dirty="0">
                        <a:solidFill>
                          <a:srgbClr val="0000FF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FF"/>
                          </a:solidFill>
                          <a:effectLst/>
                          <a:latin typeface="Bookman Old Style" pitchFamily="18" charset="0"/>
                        </a:rPr>
                        <a:t>Land</a:t>
                      </a:r>
                      <a:endParaRPr lang="ru-RU" sz="2400" b="1" dirty="0">
                        <a:solidFill>
                          <a:srgbClr val="0000FF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627484" y="3797791"/>
            <a:ext cx="1404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  <a:cs typeface="+mn-cs"/>
              </a:rPr>
              <a:t>Peter </a:t>
            </a:r>
            <a:r>
              <a:rPr lang="de-DE" sz="28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  <a:cs typeface="+mn-cs"/>
              </a:rPr>
              <a:t> </a:t>
            </a:r>
            <a:endParaRPr lang="ru-RU" sz="2800" b="1" dirty="0">
              <a:ln w="12700">
                <a:solidFill>
                  <a:srgbClr val="0000FF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29593" y="4306594"/>
            <a:ext cx="1540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  <a:cs typeface="+mn-cs"/>
              </a:rPr>
              <a:t>Braun </a:t>
            </a:r>
            <a:r>
              <a:rPr lang="de-DE" sz="28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  <a:cs typeface="+mn-cs"/>
              </a:rPr>
              <a:t> </a:t>
            </a:r>
            <a:endParaRPr lang="ru-RU" sz="2800" b="1" dirty="0">
              <a:ln w="12700">
                <a:solidFill>
                  <a:srgbClr val="0000FF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09965" y="4702598"/>
            <a:ext cx="2425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  <a:cs typeface="+mn-cs"/>
              </a:rPr>
              <a:t>Neustraße 3</a:t>
            </a:r>
            <a:endParaRPr lang="ru-RU" sz="2800" b="1" dirty="0">
              <a:ln w="12700">
                <a:solidFill>
                  <a:srgbClr val="0000FF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48010" y="5174072"/>
            <a:ext cx="1949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  <a:cs typeface="+mn-cs"/>
              </a:rPr>
              <a:t>Dresden </a:t>
            </a:r>
            <a:r>
              <a:rPr lang="de-DE" sz="28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  <a:cs typeface="+mn-cs"/>
              </a:rPr>
              <a:t> </a:t>
            </a:r>
            <a:endParaRPr lang="ru-RU" sz="2800" b="1" dirty="0">
              <a:ln w="12700">
                <a:solidFill>
                  <a:srgbClr val="0000FF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2669" y="5607405"/>
            <a:ext cx="28825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  <a:cs typeface="+mn-cs"/>
              </a:rPr>
              <a:t>Deutschland  </a:t>
            </a:r>
            <a:r>
              <a:rPr lang="de-DE" sz="2800" b="1" dirty="0">
                <a:ln w="12700">
                  <a:solidFill>
                    <a:srgbClr val="0000FF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  <a:cs typeface="+mn-cs"/>
              </a:rPr>
              <a:t> </a:t>
            </a:r>
            <a:endParaRPr lang="ru-RU" sz="2800" b="1" dirty="0">
              <a:ln w="12700">
                <a:solidFill>
                  <a:srgbClr val="0000FF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pic>
        <p:nvPicPr>
          <p:cNvPr id="2869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9100" y="725488"/>
            <a:ext cx="17907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1"/>
          <p:cNvSpPr>
            <a:spLocks noChangeArrowheads="1"/>
          </p:cNvSpPr>
          <p:nvPr/>
        </p:nvSpPr>
        <p:spPr bwMode="auto">
          <a:xfrm>
            <a:off x="539750" y="1246188"/>
            <a:ext cx="3887788" cy="518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>
                <a:latin typeface="Cambria" pitchFamily="18" charset="0"/>
                <a:ea typeface="Calibri" pitchFamily="34" charset="0"/>
                <a:cs typeface="Times New Roman" pitchFamily="18" charset="0"/>
              </a:rPr>
              <a:t>G_ten  Ta_!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H_llo!</a:t>
            </a:r>
            <a:endParaRPr lang="ru-RU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>
                <a:latin typeface="Cambria" pitchFamily="18" charset="0"/>
                <a:ea typeface="Calibri" pitchFamily="34" charset="0"/>
                <a:cs typeface="Times New Roman" pitchFamily="18" charset="0"/>
              </a:rPr>
              <a:t>Wi_ hei_t du?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fr-FR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Ich bi_ Alex. Un_ du?</a:t>
            </a:r>
            <a:endParaRPr lang="ru-RU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>
                <a:latin typeface="Cambria" pitchFamily="18" charset="0"/>
                <a:ea typeface="Calibri" pitchFamily="34" charset="0"/>
                <a:cs typeface="Times New Roman" pitchFamily="18" charset="0"/>
              </a:rPr>
              <a:t>I_h  heiß_ Mark.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Wo_er  komm_t du?</a:t>
            </a:r>
            <a:endParaRPr lang="ru-RU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>
                <a:latin typeface="Cambria" pitchFamily="18" charset="0"/>
                <a:ea typeface="Calibri" pitchFamily="34" charset="0"/>
                <a:cs typeface="Times New Roman" pitchFamily="18" charset="0"/>
              </a:rPr>
              <a:t>Ich ko_me  a_s  Deu_schl_nd. Und wohe_   ko_mst  d_?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Ich komm_   aus  R_sslan_.</a:t>
            </a:r>
            <a:endParaRPr lang="ru-RU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>
                <a:latin typeface="Cambria" pitchFamily="18" charset="0"/>
                <a:ea typeface="Calibri" pitchFamily="34" charset="0"/>
                <a:cs typeface="Times New Roman" pitchFamily="18" charset="0"/>
              </a:rPr>
              <a:t>W_ woh_st du?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Ich woh_e  in  Be_lin. Und du?</a:t>
            </a:r>
            <a:endParaRPr lang="ru-RU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>
                <a:latin typeface="Cambria" pitchFamily="18" charset="0"/>
                <a:ea typeface="Calibri" pitchFamily="34" charset="0"/>
                <a:cs typeface="Times New Roman" pitchFamily="18" charset="0"/>
              </a:rPr>
              <a:t>I_h wohne in Moska_.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W_e  ge_t  es  d_r?</a:t>
            </a:r>
            <a:endParaRPr lang="ru-RU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>
                <a:latin typeface="Cambria" pitchFamily="18" charset="0"/>
                <a:ea typeface="Calibri" pitchFamily="34" charset="0"/>
                <a:cs typeface="Times New Roman" pitchFamily="18" charset="0"/>
              </a:rPr>
              <a:t>Dan_e,  g_t.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Tsch_s!</a:t>
            </a:r>
            <a:endParaRPr lang="ru-RU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>
                <a:latin typeface="Cambria" pitchFamily="18" charset="0"/>
                <a:ea typeface="Calibri" pitchFamily="34" charset="0"/>
                <a:cs typeface="Times New Roman" pitchFamily="18" charset="0"/>
              </a:rPr>
              <a:t>Auf </a:t>
            </a:r>
            <a:r>
              <a:rPr lang="ru-RU">
                <a:latin typeface="Cambria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de-DE">
                <a:latin typeface="Cambria" pitchFamily="18" charset="0"/>
                <a:ea typeface="Calibri" pitchFamily="34" charset="0"/>
                <a:cs typeface="Times New Roman" pitchFamily="18" charset="0"/>
              </a:rPr>
              <a:t>Wi_der_ehen!</a:t>
            </a:r>
            <a:endParaRPr lang="ru-RU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1680" y="476286"/>
            <a:ext cx="6264696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Ergänzt den Dialog.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459288" y="1246188"/>
            <a:ext cx="3889375" cy="518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 i="1">
                <a:latin typeface="Cambria" pitchFamily="18" charset="0"/>
                <a:ea typeface="Calibri" pitchFamily="34" charset="0"/>
                <a:cs typeface="Times New Roman" pitchFamily="18" charset="0"/>
              </a:rPr>
              <a:t>Guten  Tag!</a:t>
            </a:r>
            <a:endParaRPr lang="ru-RU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 i="1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Hallo!</a:t>
            </a:r>
            <a:endParaRPr lang="ru-RU" i="1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 i="1">
                <a:latin typeface="Cambria" pitchFamily="18" charset="0"/>
                <a:ea typeface="Calibri" pitchFamily="34" charset="0"/>
                <a:cs typeface="Times New Roman" pitchFamily="18" charset="0"/>
              </a:rPr>
              <a:t>Wie heißt du?</a:t>
            </a:r>
            <a:endParaRPr lang="ru-RU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fr-FR" i="1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Ich bin Alex. Und du?</a:t>
            </a:r>
            <a:endParaRPr lang="ru-RU" i="1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 i="1">
                <a:latin typeface="Cambria" pitchFamily="18" charset="0"/>
                <a:ea typeface="Calibri" pitchFamily="34" charset="0"/>
                <a:cs typeface="Times New Roman" pitchFamily="18" charset="0"/>
              </a:rPr>
              <a:t>Ich  heiße Mark.</a:t>
            </a:r>
            <a:endParaRPr lang="ru-RU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 i="1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Woher  kommst du?</a:t>
            </a:r>
            <a:endParaRPr lang="ru-RU" i="1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 i="1">
                <a:latin typeface="Cambria" pitchFamily="18" charset="0"/>
                <a:ea typeface="Calibri" pitchFamily="34" charset="0"/>
                <a:cs typeface="Times New Roman" pitchFamily="18" charset="0"/>
              </a:rPr>
              <a:t>Ich komme  aus  Deutschland. Und woher   kommst  du?</a:t>
            </a:r>
            <a:endParaRPr lang="ru-RU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 i="1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Ich komme   aus  Russland.</a:t>
            </a:r>
            <a:endParaRPr lang="ru-RU" i="1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 i="1">
                <a:latin typeface="Cambria" pitchFamily="18" charset="0"/>
                <a:ea typeface="Calibri" pitchFamily="34" charset="0"/>
                <a:cs typeface="Times New Roman" pitchFamily="18" charset="0"/>
              </a:rPr>
              <a:t>Wo wohnst du?</a:t>
            </a:r>
            <a:endParaRPr lang="ru-RU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 i="1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Ich wohne  in  Berlin. Und du?</a:t>
            </a:r>
            <a:endParaRPr lang="ru-RU" i="1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 i="1">
                <a:latin typeface="Cambria" pitchFamily="18" charset="0"/>
                <a:ea typeface="Calibri" pitchFamily="34" charset="0"/>
                <a:cs typeface="Times New Roman" pitchFamily="18" charset="0"/>
              </a:rPr>
              <a:t>Ich wohne in Moskau.</a:t>
            </a:r>
            <a:endParaRPr lang="ru-RU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 i="1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Wie  geht  es  dir?</a:t>
            </a:r>
            <a:endParaRPr lang="ru-RU" i="1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 i="1">
                <a:latin typeface="Cambria" pitchFamily="18" charset="0"/>
                <a:ea typeface="Calibri" pitchFamily="34" charset="0"/>
                <a:cs typeface="Times New Roman" pitchFamily="18" charset="0"/>
              </a:rPr>
              <a:t>Danke,  gut.</a:t>
            </a:r>
            <a:endParaRPr lang="ru-RU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Courier New" pitchFamily="49" charset="0"/>
              <a:buChar char="o"/>
            </a:pPr>
            <a:r>
              <a:rPr lang="de-DE" i="1">
                <a:solidFill>
                  <a:srgbClr val="0000CC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Tschüs!</a:t>
            </a:r>
            <a:endParaRPr lang="ru-RU" i="1">
              <a:solidFill>
                <a:srgbClr val="0000CC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115000"/>
              </a:lnSpc>
              <a:buFont typeface="Symbol" pitchFamily="18" charset="2"/>
              <a:buChar char=""/>
            </a:pPr>
            <a:r>
              <a:rPr lang="de-DE" i="1">
                <a:latin typeface="Cambria" pitchFamily="18" charset="0"/>
                <a:ea typeface="Calibri" pitchFamily="34" charset="0"/>
                <a:cs typeface="Times New Roman" pitchFamily="18" charset="0"/>
              </a:rPr>
              <a:t>Auf </a:t>
            </a:r>
            <a:r>
              <a:rPr lang="ru-RU" i="1">
                <a:latin typeface="Cambria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de-DE" i="1">
                <a:latin typeface="Cambria" pitchFamily="18" charset="0"/>
                <a:ea typeface="Calibri" pitchFamily="34" charset="0"/>
                <a:cs typeface="Times New Roman" pitchFamily="18" charset="0"/>
              </a:rPr>
              <a:t>Wiedersehen!</a:t>
            </a:r>
            <a:endParaRPr lang="ru-RU" i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750" y="1268413"/>
          <a:ext cx="8064500" cy="5029200"/>
        </p:xfrm>
        <a:graphic>
          <a:graphicData uri="http://schemas.openxmlformats.org/drawingml/2006/table">
            <a:tbl>
              <a:tblPr bandRow="1">
                <a:tableStyleId>{BDBED569-4797-4DF1-A0F4-6AAB3CD982D8}</a:tableStyleId>
              </a:tblPr>
              <a:tblGrid>
                <a:gridCol w="3884024"/>
                <a:gridCol w="561036"/>
                <a:gridCol w="3619836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Hallo!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aus England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Wo wohnst du?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Tschüs!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Wie heißt du?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Guten</a:t>
                      </a:r>
                      <a:r>
                        <a:rPr lang="de-DE" sz="3200" baseline="0" dirty="0" smtClean="0">
                          <a:latin typeface="Georgia" panose="02040502050405020303" pitchFamily="18" charset="0"/>
                        </a:rPr>
                        <a:t> Morgen!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Wie ist dein Nachname?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in Madrid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Woher kommen Sie?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Danke, prima!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Wie geht es dir?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Ich </a:t>
                      </a:r>
                      <a:r>
                        <a:rPr lang="de-DE" sz="3200" dirty="0" err="1" smtClean="0">
                          <a:latin typeface="Georgia" panose="02040502050405020303" pitchFamily="18" charset="0"/>
                        </a:rPr>
                        <a:t>binGerman</a:t>
                      </a:r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.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Auf</a:t>
                      </a:r>
                      <a:r>
                        <a:rPr lang="de-DE" sz="3200" baseline="0" dirty="0" smtClean="0">
                          <a:latin typeface="Georgia" panose="02040502050405020303" pitchFamily="18" charset="0"/>
                        </a:rPr>
                        <a:t> Wiedersehen!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200" dirty="0" smtClean="0">
                          <a:latin typeface="Georgia" panose="02040502050405020303" pitchFamily="18" charset="0"/>
                        </a:rPr>
                        <a:t>Müller</a:t>
                      </a:r>
                      <a:r>
                        <a:rPr lang="de-DE" sz="3200" baseline="0" dirty="0" smtClean="0">
                          <a:latin typeface="Georgia" panose="02040502050405020303" pitchFamily="18" charset="0"/>
                        </a:rPr>
                        <a:t> </a:t>
                      </a:r>
                      <a:endParaRPr lang="ru-RU" sz="32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Прямая со стрелкой 3"/>
          <p:cNvCxnSpPr/>
          <p:nvPr/>
        </p:nvCxnSpPr>
        <p:spPr>
          <a:xfrm>
            <a:off x="4427538" y="1557338"/>
            <a:ext cx="522287" cy="1201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30713" y="2084388"/>
            <a:ext cx="519112" cy="1317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427538" y="2684463"/>
            <a:ext cx="522287" cy="2378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422775" y="3402013"/>
            <a:ext cx="527050" cy="255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422775" y="1557338"/>
            <a:ext cx="527050" cy="2747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4410075" y="4451350"/>
            <a:ext cx="566738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422775" y="2157413"/>
            <a:ext cx="554038" cy="3762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77944" y="389072"/>
            <a:ext cx="6264696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C0099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Findet die Antwort</a:t>
            </a:r>
            <a:r>
              <a:rPr lang="ru-RU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C0099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.</a:t>
            </a:r>
            <a:endParaRPr lang="ru-RU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CC0099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8"/>
          <p:cNvSpPr txBox="1">
            <a:spLocks noChangeArrowheads="1"/>
          </p:cNvSpPr>
          <p:nvPr/>
        </p:nvSpPr>
        <p:spPr bwMode="auto">
          <a:xfrm>
            <a:off x="600075" y="1149350"/>
            <a:ext cx="3168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latin typeface="Cambria" pitchFamily="18" charset="0"/>
              </a:rPr>
              <a:t>wie, du, heißt?</a:t>
            </a:r>
            <a:endParaRPr lang="ru-RU" sz="3200">
              <a:latin typeface="Cambria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00075" y="1733550"/>
            <a:ext cx="3168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solidFill>
                  <a:srgbClr val="C00000"/>
                </a:solidFill>
                <a:latin typeface="Cambria" pitchFamily="18" charset="0"/>
              </a:rPr>
              <a:t>Wie heißt du?</a:t>
            </a:r>
            <a:endParaRPr lang="ru-RU" sz="320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1747" name="TextBox 10"/>
          <p:cNvSpPr txBox="1">
            <a:spLocks noChangeArrowheads="1"/>
          </p:cNvSpPr>
          <p:nvPr/>
        </p:nvSpPr>
        <p:spPr bwMode="auto">
          <a:xfrm>
            <a:off x="4140200" y="1054100"/>
            <a:ext cx="41036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latin typeface="Cambria" pitchFamily="18" charset="0"/>
              </a:rPr>
              <a:t>du, kommst, woher?</a:t>
            </a:r>
            <a:endParaRPr lang="ru-RU" sz="3200">
              <a:latin typeface="Cambria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140200" y="1639888"/>
            <a:ext cx="3887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solidFill>
                  <a:srgbClr val="C00000"/>
                </a:solidFill>
                <a:latin typeface="Cambria" pitchFamily="18" charset="0"/>
              </a:rPr>
              <a:t>Woher kommst du?</a:t>
            </a:r>
            <a:endParaRPr lang="ru-RU" sz="320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1749" name="TextBox 12"/>
          <p:cNvSpPr txBox="1">
            <a:spLocks noChangeArrowheads="1"/>
          </p:cNvSpPr>
          <p:nvPr/>
        </p:nvSpPr>
        <p:spPr bwMode="auto">
          <a:xfrm>
            <a:off x="1379538" y="2371725"/>
            <a:ext cx="39592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latin typeface="Cambria" pitchFamily="18" charset="0"/>
              </a:rPr>
              <a:t>wie, es, geht, dir?</a:t>
            </a:r>
            <a:endParaRPr lang="ru-RU" sz="3200">
              <a:latin typeface="Cambria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379538" y="2955925"/>
            <a:ext cx="34559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solidFill>
                  <a:srgbClr val="C00000"/>
                </a:solidFill>
                <a:latin typeface="Cambria" pitchFamily="18" charset="0"/>
              </a:rPr>
              <a:t>Wie geht es dir?</a:t>
            </a:r>
            <a:endParaRPr lang="ru-RU" sz="320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1751" name="TextBox 14"/>
          <p:cNvSpPr txBox="1">
            <a:spLocks noChangeArrowheads="1"/>
          </p:cNvSpPr>
          <p:nvPr/>
        </p:nvSpPr>
        <p:spPr bwMode="auto">
          <a:xfrm>
            <a:off x="5076825" y="2571750"/>
            <a:ext cx="35274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latin typeface="Cambria" pitchFamily="18" charset="0"/>
              </a:rPr>
              <a:t>Sie, wo, wohnen?</a:t>
            </a:r>
            <a:endParaRPr lang="ru-RU" sz="3200">
              <a:latin typeface="Cambria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076825" y="3157538"/>
            <a:ext cx="3455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solidFill>
                  <a:srgbClr val="C00000"/>
                </a:solidFill>
                <a:latin typeface="Cambria" pitchFamily="18" charset="0"/>
              </a:rPr>
              <a:t>Wo wohnen Sie?</a:t>
            </a:r>
            <a:endParaRPr lang="ru-RU" sz="320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1753" name="TextBox 16"/>
          <p:cNvSpPr txBox="1">
            <a:spLocks noChangeArrowheads="1"/>
          </p:cNvSpPr>
          <p:nvPr/>
        </p:nvSpPr>
        <p:spPr bwMode="auto">
          <a:xfrm>
            <a:off x="1066800" y="5106988"/>
            <a:ext cx="4152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latin typeface="Cambria" pitchFamily="18" charset="0"/>
              </a:rPr>
              <a:t>alt, Sie, sind, wie?</a:t>
            </a:r>
            <a:endParaRPr lang="ru-RU" sz="3200">
              <a:latin typeface="Cambria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66800" y="5691188"/>
            <a:ext cx="4010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solidFill>
                  <a:srgbClr val="C00000"/>
                </a:solidFill>
                <a:latin typeface="Cambria" pitchFamily="18" charset="0"/>
              </a:rPr>
              <a:t>Wie alt sind Sie?</a:t>
            </a:r>
            <a:endParaRPr lang="ru-RU" sz="320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1755" name="TextBox 18"/>
          <p:cNvSpPr txBox="1">
            <a:spLocks noChangeArrowheads="1"/>
          </p:cNvSpPr>
          <p:nvPr/>
        </p:nvSpPr>
        <p:spPr bwMode="auto">
          <a:xfrm>
            <a:off x="4932363" y="4654550"/>
            <a:ext cx="29130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latin typeface="Cambria" pitchFamily="18" charset="0"/>
              </a:rPr>
              <a:t>magst, was, du?</a:t>
            </a:r>
            <a:endParaRPr lang="ru-RU" sz="3200">
              <a:latin typeface="Cambria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835525" y="5238750"/>
            <a:ext cx="2782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solidFill>
                  <a:srgbClr val="C00000"/>
                </a:solidFill>
                <a:latin typeface="Cambria" pitchFamily="18" charset="0"/>
              </a:rPr>
              <a:t>Was magst du?</a:t>
            </a:r>
            <a:endParaRPr lang="ru-RU" sz="320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1757" name="TextBox 20"/>
          <p:cNvSpPr txBox="1">
            <a:spLocks noChangeArrowheads="1"/>
          </p:cNvSpPr>
          <p:nvPr/>
        </p:nvSpPr>
        <p:spPr bwMode="auto">
          <a:xfrm>
            <a:off x="625475" y="3713163"/>
            <a:ext cx="4968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latin typeface="Cambria" pitchFamily="18" charset="0"/>
              </a:rPr>
              <a:t>ist, wie, Nachname, dein?</a:t>
            </a:r>
            <a:endParaRPr lang="ru-RU" sz="3200">
              <a:latin typeface="Cambria" pitchFamily="18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25475" y="4297363"/>
            <a:ext cx="4752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3200">
                <a:solidFill>
                  <a:srgbClr val="C00000"/>
                </a:solidFill>
                <a:latin typeface="Cambria" pitchFamily="18" charset="0"/>
              </a:rPr>
              <a:t>Wie ist dein Na</a:t>
            </a:r>
            <a:r>
              <a:rPr lang="en-US" sz="3200">
                <a:solidFill>
                  <a:srgbClr val="C00000"/>
                </a:solidFill>
                <a:latin typeface="Cambria" pitchFamily="18" charset="0"/>
              </a:rPr>
              <a:t>chna</a:t>
            </a:r>
            <a:r>
              <a:rPr lang="de-DE" sz="3200">
                <a:solidFill>
                  <a:srgbClr val="C00000"/>
                </a:solidFill>
                <a:latin typeface="Cambria" pitchFamily="18" charset="0"/>
              </a:rPr>
              <a:t>me?</a:t>
            </a:r>
            <a:endParaRPr lang="ru-RU" sz="320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31759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2538" y="4772025"/>
            <a:ext cx="930275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1277944" y="389072"/>
            <a:ext cx="6264696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ambria" panose="02040503050406030204" pitchFamily="18" charset="0"/>
                <a:cs typeface="+mn-cs"/>
              </a:rPr>
              <a:t>Sagt richtig.</a:t>
            </a:r>
            <a:endParaRPr lang="ru-RU" sz="4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Cambria" panose="02040503050406030204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6" grpId="0"/>
      <p:bldP spid="18" grpId="0"/>
      <p:bldP spid="20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90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2555875" y="346075"/>
            <a:ext cx="6408738" cy="601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latin typeface="Cambria" pitchFamily="18" charset="0"/>
              </a:rPr>
              <a:t>Hallo , Herr Schmidt!</a:t>
            </a:r>
            <a:endParaRPr lang="ru-RU" altLang="ru-RU" sz="3500">
              <a:latin typeface="Cambria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solidFill>
                  <a:srgbClr val="660066"/>
                </a:solidFill>
                <a:latin typeface="Cambria" pitchFamily="18" charset="0"/>
              </a:rPr>
              <a:t>Ich magst Fußball.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latin typeface="Cambria" pitchFamily="18" charset="0"/>
              </a:rPr>
              <a:t>Woher wohnst du?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solidFill>
                  <a:srgbClr val="660066"/>
                </a:solidFill>
                <a:latin typeface="Cambria" pitchFamily="18" charset="0"/>
              </a:rPr>
              <a:t>Ich wohne aus Moskau.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latin typeface="Cambria" pitchFamily="18" charset="0"/>
              </a:rPr>
              <a:t>Wie alt bist  Sie ?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solidFill>
                  <a:srgbClr val="660066"/>
                </a:solidFill>
                <a:latin typeface="Cambria" pitchFamily="18" charset="0"/>
              </a:rPr>
              <a:t>Du bin 13 Jahre alt.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latin typeface="Cambria" pitchFamily="18" charset="0"/>
              </a:rPr>
              <a:t>Wo wohnen du?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solidFill>
                  <a:srgbClr val="660066"/>
                </a:solidFill>
                <a:latin typeface="Cambria" pitchFamily="18" charset="0"/>
              </a:rPr>
              <a:t>Sie heiße Frank.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latin typeface="Cambria" pitchFamily="18" charset="0"/>
              </a:rPr>
              <a:t>Woher magst du?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solidFill>
                  <a:srgbClr val="660066"/>
                </a:solidFill>
                <a:latin typeface="Cambria" pitchFamily="18" charset="0"/>
              </a:rPr>
              <a:t>Ich   heiße   aus Deutschland.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de-DE" altLang="ru-RU" sz="3500">
                <a:latin typeface="Cambria" pitchFamily="18" charset="0"/>
              </a:rPr>
              <a:t>Wo geht es dir?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63713" y="273050"/>
            <a:ext cx="2303462" cy="5857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Guten Tag!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6813" y="904875"/>
            <a:ext cx="1152525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mag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16250" y="1463675"/>
            <a:ext cx="1266825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Wo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5238" y="1928813"/>
            <a:ext cx="684212" cy="5857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in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9700" y="2549525"/>
            <a:ext cx="762000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du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9725" y="3025775"/>
            <a:ext cx="763588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Ich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06813" y="3560763"/>
            <a:ext cx="1512887" cy="5857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wohnst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9725" y="4043363"/>
            <a:ext cx="763588" cy="5857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Ich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94025" y="4672013"/>
            <a:ext cx="1289050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Was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33788" y="5173663"/>
            <a:ext cx="1585912" cy="584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komme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08275" y="5741988"/>
            <a:ext cx="928688" cy="5857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3200" dirty="0">
                <a:solidFill>
                  <a:srgbClr val="0000CC"/>
                </a:solidFill>
                <a:latin typeface="Cambria" panose="02040503050406030204" pitchFamily="18" charset="0"/>
              </a:rPr>
              <a:t>Wie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6169" y="492296"/>
            <a:ext cx="1867819" cy="6136068"/>
          </a:xfrm>
          <a:prstGeom prst="rect">
            <a:avLst/>
          </a:prstGeom>
          <a:noFill/>
        </p:spPr>
        <p:txBody>
          <a:bodyPr vert="wordArt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8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Wo ist Fehler?</a:t>
            </a:r>
          </a:p>
        </p:txBody>
      </p:sp>
      <p:pic>
        <p:nvPicPr>
          <p:cNvPr id="32782" name="Рисунок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7200" y="2965450"/>
            <a:ext cx="1500188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300" y="2030413"/>
            <a:ext cx="8208963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de-DE" sz="20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HALLOICHHEIßESTEFANMEIERUNDWOHNEINDRESDENICHBINZWÖLFJAHREALTICHMAGSCHWIMMENTENNISUNDMUSIK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de-DE" sz="20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Hallo! Ich heiße Stefan Meier und wohne in Dresden. Ich bin 12 Jahre alt. Ich mag Schwimmen, Tennis und Musik.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de-DE" sz="2000" dirty="0">
                <a:solidFill>
                  <a:srgbClr val="660066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GUTENTAGMEINNAMEISTROBERTICHBINDREIZEHNJAHREALTICHKOMMEAUSÖSTERREICHICHSPIELEFUßBALLUNDBASKETBALL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de-DE" sz="2000" i="1" dirty="0">
                <a:solidFill>
                  <a:srgbClr val="660066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Guten Tag! Mein </a:t>
            </a:r>
            <a:r>
              <a:rPr lang="de-DE" sz="2000" i="1" dirty="0">
                <a:solidFill>
                  <a:srgbClr val="660066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de-DE" sz="2000" i="1" dirty="0">
                <a:solidFill>
                  <a:srgbClr val="660066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 ist Robert. Ich bin 13 Jahre alt. Ich komme aus Österreich. Ich spiele Fußball und </a:t>
            </a:r>
            <a:r>
              <a:rPr lang="de-DE" sz="2000" i="1" dirty="0">
                <a:solidFill>
                  <a:srgbClr val="660066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de-DE" sz="2000" i="1" dirty="0">
                <a:solidFill>
                  <a:srgbClr val="660066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asketball.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rgbClr val="66006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de-DE" sz="20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HALLOWIEGEHTESDIRICHBINFLORIANMEINFAMILIENNAMEISTSCHWARZICHWOHNEINHAMBURGICHMAGRADFAHREN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de-DE" sz="20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Hallo! Wie geht es dir? Ich bin Florian. Mein Familienname ist Schwarz. Ich wohne in Hamburg. Ich mag </a:t>
            </a:r>
            <a:r>
              <a:rPr lang="de-DE" sz="20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de-DE" sz="20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adfahren.</a:t>
            </a:r>
            <a:endParaRPr lang="ru-RU" sz="20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579" y="476672"/>
            <a:ext cx="5661597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Lest und dann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schreibt den Text.</a:t>
            </a:r>
          </a:p>
        </p:txBody>
      </p:sp>
      <p:pic>
        <p:nvPicPr>
          <p:cNvPr id="33795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528638"/>
            <a:ext cx="2392363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95438" y="1430338"/>
            <a:ext cx="1738312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mbria" panose="02040503050406030204" pitchFamily="18" charset="0"/>
                <a:cs typeface="+mn-cs"/>
              </a:rPr>
              <a:t>Hallo! Wie heißt du?</a:t>
            </a:r>
            <a:endParaRPr lang="ru-RU" sz="105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3800" y="1333500"/>
            <a:ext cx="282257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mbria" panose="02040503050406030204" pitchFamily="18" charset="0"/>
                <a:cs typeface="+mn-cs"/>
              </a:rPr>
              <a:t>Hi! Ich heiße Michael. Und du?</a:t>
            </a:r>
            <a:endParaRPr lang="ru-RU" sz="105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65638" y="5029200"/>
            <a:ext cx="360997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mbria" panose="02040503050406030204" pitchFamily="18" charset="0"/>
                <a:cs typeface="+mn-cs"/>
              </a:rPr>
              <a:t>Ich bin </a:t>
            </a:r>
            <a:r>
              <a:rPr lang="de-DE" sz="2400" dirty="0">
                <a:latin typeface="Cambria" panose="02040503050406030204" pitchFamily="18" charset="0"/>
                <a:cs typeface="+mn-cs"/>
              </a:rPr>
              <a:t>Susanne aus </a:t>
            </a:r>
            <a:r>
              <a:rPr lang="de-DE" sz="2400" dirty="0">
                <a:latin typeface="Cambria" panose="02040503050406030204" pitchFamily="18" charset="0"/>
                <a:cs typeface="+mn-cs"/>
              </a:rPr>
              <a:t>München. Und du, woher kommst du?</a:t>
            </a:r>
            <a:endParaRPr lang="ru-RU" sz="105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7700" y="3776663"/>
            <a:ext cx="23510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mbria" panose="02040503050406030204" pitchFamily="18" charset="0"/>
                <a:cs typeface="+mn-cs"/>
              </a:rPr>
              <a:t>Ich komme aus Kiel. Was machst du </a:t>
            </a:r>
            <a:r>
              <a:rPr lang="de-DE" sz="2400" dirty="0">
                <a:latin typeface="Cambria" panose="02040503050406030204" pitchFamily="18" charset="0"/>
                <a:cs typeface="+mn-cs"/>
              </a:rPr>
              <a:t>gern?</a:t>
            </a:r>
            <a:endParaRPr lang="ru-RU" sz="105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46763" y="3992563"/>
            <a:ext cx="2828925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mbria" panose="02040503050406030204" pitchFamily="18" charset="0"/>
                <a:cs typeface="+mn-cs"/>
              </a:rPr>
              <a:t>Ich spiele Fußball</a:t>
            </a:r>
            <a:r>
              <a:rPr lang="de-DE" sz="2400" dirty="0">
                <a:latin typeface="Cambria" panose="02040503050406030204" pitchFamily="18" charset="0"/>
                <a:cs typeface="+mn-cs"/>
              </a:rPr>
              <a:t>. Was magst du?</a:t>
            </a:r>
            <a:endParaRPr lang="ru-RU" sz="105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92200" y="2462213"/>
            <a:ext cx="1608138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mbria" panose="02040503050406030204" pitchFamily="18" charset="0"/>
                <a:cs typeface="+mn-cs"/>
              </a:rPr>
              <a:t>Bis bald, </a:t>
            </a:r>
            <a:r>
              <a:rPr lang="de-DE" sz="2400" dirty="0">
                <a:latin typeface="Cambria" panose="02040503050406030204" pitchFamily="18" charset="0"/>
                <a:cs typeface="+mn-cs"/>
              </a:rPr>
              <a:t>Susanne.</a:t>
            </a:r>
            <a:endParaRPr lang="ru-RU" sz="105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97575" y="2582863"/>
            <a:ext cx="23368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mbria" panose="02040503050406030204" pitchFamily="18" charset="0"/>
                <a:cs typeface="+mn-cs"/>
              </a:rPr>
              <a:t>Tschüs, Michael!</a:t>
            </a:r>
            <a:endParaRPr lang="ru-RU" sz="105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91680" y="476286"/>
            <a:ext cx="5661597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Bildet den Dialog.</a:t>
            </a:r>
          </a:p>
        </p:txBody>
      </p:sp>
      <p:pic>
        <p:nvPicPr>
          <p:cNvPr id="3074" name="Picture 2" descr="http://sait.ivan-off.com/uploads/posts/2012-09/1347904573_school4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/>
            </a:extLst>
          </a:blip>
          <a:srcRect/>
          <a:stretch/>
        </p:blipFill>
        <p:spPr bwMode="auto">
          <a:xfrm>
            <a:off x="2854672" y="2250926"/>
            <a:ext cx="2837079" cy="23682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  <p:sp>
        <p:nvSpPr>
          <p:cNvPr id="12" name="Прямоугольник 11"/>
          <p:cNvSpPr/>
          <p:nvPr/>
        </p:nvSpPr>
        <p:spPr>
          <a:xfrm>
            <a:off x="1187450" y="5411788"/>
            <a:ext cx="27114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mbria" panose="02040503050406030204" pitchFamily="18" charset="0"/>
                <a:cs typeface="+mn-cs"/>
              </a:rPr>
              <a:t>Ich </a:t>
            </a:r>
            <a:r>
              <a:rPr lang="de-DE" sz="2400" dirty="0">
                <a:latin typeface="Cambria" panose="02040503050406030204" pitchFamily="18" charset="0"/>
                <a:cs typeface="+mn-cs"/>
              </a:rPr>
              <a:t>mag Radfahren.</a:t>
            </a:r>
            <a:endParaRPr lang="ru-RU" sz="105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0625" y="1411288"/>
            <a:ext cx="52070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76813" y="1152525"/>
            <a:ext cx="563562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6725" y="2614613"/>
            <a:ext cx="52070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338" y="5411788"/>
            <a:ext cx="519112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1813" y="4899025"/>
            <a:ext cx="519112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1213" y="2495550"/>
            <a:ext cx="563562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26088" y="4092575"/>
            <a:ext cx="563562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087813"/>
            <a:ext cx="56356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692150"/>
            <a:ext cx="3946525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99592" y="4005064"/>
            <a:ext cx="4248472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00CC"/>
                </a:solidFill>
                <a:latin typeface="Cambria" panose="02040503050406030204" pitchFamily="18" charset="0"/>
                <a:cs typeface="+mn-cs"/>
              </a:rPr>
              <a:t>Danke</a:t>
            </a:r>
            <a:r>
              <a:rPr lang="en-US" sz="54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00CC"/>
                </a:solidFill>
                <a:latin typeface="Cambria" panose="02040503050406030204" pitchFamily="18" charset="0"/>
                <a:cs typeface="+mn-cs"/>
              </a:rPr>
              <a:t> </a:t>
            </a:r>
            <a:r>
              <a:rPr lang="en-US" sz="5400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00CC"/>
                </a:solidFill>
                <a:latin typeface="Cambria" panose="02040503050406030204" pitchFamily="18" charset="0"/>
                <a:cs typeface="+mn-cs"/>
              </a:rPr>
              <a:t>für</a:t>
            </a:r>
            <a:r>
              <a:rPr lang="en-US" sz="54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00CC"/>
                </a:solidFill>
                <a:latin typeface="Cambria" panose="02040503050406030204" pitchFamily="18" charset="0"/>
                <a:cs typeface="+mn-cs"/>
              </a:rPr>
              <a:t> die </a:t>
            </a:r>
            <a:r>
              <a:rPr lang="en-US" sz="5400" b="1" dirty="0" err="1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00CC"/>
                </a:solidFill>
                <a:latin typeface="Cambria" panose="02040503050406030204" pitchFamily="18" charset="0"/>
                <a:cs typeface="+mn-cs"/>
              </a:rPr>
              <a:t>Arbeit</a:t>
            </a:r>
            <a:r>
              <a:rPr lang="en-US" sz="5400" b="1" dirty="0">
                <a:ln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0000CC"/>
                </a:solidFill>
                <a:latin typeface="Cambria" panose="02040503050406030204" pitchFamily="18" charset="0"/>
                <a:cs typeface="+mn-cs"/>
              </a:rPr>
              <a:t>! </a:t>
            </a:r>
            <a:endParaRPr lang="ru-RU" sz="4400" b="1" i="1" dirty="0">
              <a:ln>
                <a:solidFill>
                  <a:schemeClr val="accent5">
                    <a:lumMod val="50000"/>
                  </a:schemeClr>
                </a:solidFill>
              </a:ln>
              <a:solidFill>
                <a:srgbClr val="0000CC"/>
              </a:solidFill>
              <a:latin typeface="Cambria" panose="02040503050406030204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рямоугольник 1"/>
          <p:cNvSpPr>
            <a:spLocks noChangeArrowheads="1"/>
          </p:cNvSpPr>
          <p:nvPr/>
        </p:nvSpPr>
        <p:spPr bwMode="auto">
          <a:xfrm>
            <a:off x="593725" y="1697038"/>
            <a:ext cx="80645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Шаблон презентации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http://pedsovet.su/load/385-1-0-42364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Песня 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http://www.youtube.com/watch?v=hTYGKcvEPOw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Алфавит </a:t>
            </a:r>
          </a:p>
          <a:p>
            <a:r>
              <a:rPr lang="en-US" sz="2000"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http://www.proshkolu.ru/user/klubnika78/file/3341715/</a:t>
            </a:r>
            <a:endParaRPr lang="ru-RU" sz="2000">
              <a:latin typeface="Times New Roman" pitchFamily="18" charset="0"/>
              <a:ea typeface="Calibri" pitchFamily="34" charset="0"/>
              <a:cs typeface="Times New Roman" pitchFamily="18" charset="0"/>
              <a:hlinkClick r:id="rId4"/>
            </a:endParaRPr>
          </a:p>
          <a:p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Приветствия 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http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://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www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.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bilder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-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hochladen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.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net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/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files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/6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jws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-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a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8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r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-005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f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.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gif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6"/>
              </a:rPr>
              <a:t>http://mybeautypics.de/data/media/11/morgen_2.gif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7"/>
              </a:rPr>
              <a:t>http://www.die-gbbilder.com/img/scheoen-abend/10364ada.gif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8"/>
              </a:rPr>
              <a:t>http://www.gbgallery.de/galleries/ScheoenAbend/121212.gif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9"/>
              </a:rPr>
              <a:t>http://img0.liveinternet.ru/images/attach/c/0/53/737/53737988_975e43442ebd.gif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Смайлы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10"/>
              </a:rPr>
              <a:t>http://smiles24.ru/smile/smiles-tablichki-1067.html</a:t>
            </a:r>
            <a:endParaRPr lang="ru-RU" sz="2000" u="sng">
              <a:solidFill>
                <a:srgbClr val="0563C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76286"/>
            <a:ext cx="8208912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Ссылки на использованные ресурсы: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Прямоугольник 1"/>
          <p:cNvSpPr>
            <a:spLocks noChangeArrowheads="1"/>
          </p:cNvSpPr>
          <p:nvPr/>
        </p:nvSpPr>
        <p:spPr bwMode="auto">
          <a:xfrm>
            <a:off x="539750" y="1628775"/>
            <a:ext cx="80645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Картинки 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http://szn74.ru/Storage/Image/PublicationItem/Image/big/268/1308160776_1205930861_graphic1.jpg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http://www.grafamania.net/uploads/posts/2008-04/1208212755_00m.jpg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http://schoolprofile.ru/images/child/0.jpg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http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://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www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.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freevectorvip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.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com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/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images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/4000/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No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2900%20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Student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%20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and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%20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study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%20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things</a:t>
            </a:r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.</a:t>
            </a:r>
            <a:r>
              <a:rPr lang="de-DE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5"/>
              </a:rPr>
              <a:t>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6"/>
              </a:rPr>
              <a:t>http://sait.ivan-off.com/uploads/posts/2012-09/1347904573_school4.jpg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7"/>
              </a:rPr>
              <a:t>http://static.freepik.com/free-photo/sun-vector_34-20097.jpg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8"/>
              </a:rPr>
              <a:t>http://www.vectorfree.com/media/vectors/sun-clipart.jpg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9"/>
              </a:rPr>
              <a:t>http://dush4.ucoz.ru/_bl/1/44134829.jpg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10"/>
              </a:rPr>
              <a:t>http://rylik.ru/uploads/posts/2013-05/1368523383_lmtrh8pfo3axwmc.jpeg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11"/>
              </a:rPr>
              <a:t>http://img.taopic.com/uploads/allimg/130129/234749-13012912392672.jpg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u="sng">
                <a:solidFill>
                  <a:srgbClr val="0563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12"/>
              </a:rPr>
              <a:t>http://xtragfx.com/uploads/posts/2012-12-22/1356164336_1aashnclfstrs500.jpg</a:t>
            </a:r>
            <a:endParaRPr lang="ru-RU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476286"/>
            <a:ext cx="8208912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+mn-cs"/>
              </a:rPr>
              <a:t>Ссылки на использованные ресурсы: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113" y="56991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0613" y="56356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62113" y="552450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3613" y="566738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Рисунок 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05113" y="549275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Рисунок 6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76613" y="56356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Рисунок 7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48113" y="549275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Рисунок 8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19613" y="566738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Рисунок 9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091113" y="574675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Рисунок 10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621338" y="584200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Рисунок 11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234113" y="56356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805613" y="56356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Рисунок 13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77113" y="584200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Рисунок 14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519113" y="5589588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090613" y="562451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6" name="Рисунок 16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1684338" y="562451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2278063" y="562451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8" name="Рисунок 27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2928938" y="562451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9" name="Рисунок 28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470275" y="5638800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0" name="Рисунок 29"/>
          <p:cNvPicPr>
            <a:picLocks noChangeAspect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4013200" y="5638800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1" name="Рисунок 30"/>
          <p:cNvPicPr>
            <a:picLocks noChangeAspect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4570413" y="562451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2" name="Рисунок 31"/>
          <p:cNvPicPr>
            <a:picLocks noChangeAspect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5145088" y="564356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3" name="Рисунок 32"/>
          <p:cNvPicPr>
            <a:picLocks noChangeAspect="1"/>
          </p:cNvPicPr>
          <p:nvPr/>
        </p:nvPicPr>
        <p:blipFill>
          <a:blip r:embed="rId24"/>
          <a:srcRect/>
          <a:stretch>
            <a:fillRect/>
          </a:stretch>
        </p:blipFill>
        <p:spPr bwMode="auto">
          <a:xfrm>
            <a:off x="5708650" y="5621338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6296025" y="5599113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26"/>
          <a:srcRect/>
          <a:stretch>
            <a:fillRect/>
          </a:stretch>
        </p:blipFill>
        <p:spPr bwMode="auto">
          <a:xfrm>
            <a:off x="6848475" y="5646738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6" name="Рисунок 35"/>
          <p:cNvPicPr>
            <a:picLocks noChangeAspect="1"/>
          </p:cNvPicPr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7483475" y="5622925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Прямоугольник 41"/>
          <p:cNvSpPr>
            <a:spLocks noChangeArrowheads="1"/>
          </p:cNvSpPr>
          <p:nvPr/>
        </p:nvSpPr>
        <p:spPr bwMode="auto">
          <a:xfrm>
            <a:off x="2495550" y="1350963"/>
            <a:ext cx="173831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heißen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7221538" y="1374775"/>
            <a:ext cx="126206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aus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4465638" y="5029200"/>
            <a:ext cx="36099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wohnen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352425" y="3425825"/>
            <a:ext cx="23510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kommen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7161213" y="4627563"/>
            <a:ext cx="10985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ich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769938" y="1357313"/>
            <a:ext cx="16065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du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5859463" y="4246563"/>
            <a:ext cx="7159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bin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2049463" y="4992688"/>
            <a:ext cx="13017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mögen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769938" y="2646363"/>
            <a:ext cx="17383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zwölf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1595438" y="1863725"/>
            <a:ext cx="16303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Name 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3952875" y="4721225"/>
            <a:ext cx="91281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elf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>
            <a:spLocks noChangeArrowheads="1"/>
          </p:cNvSpPr>
          <p:nvPr/>
        </p:nvSpPr>
        <p:spPr bwMode="auto">
          <a:xfrm>
            <a:off x="942975" y="4073525"/>
            <a:ext cx="20097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Radfahren 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>
            <a:spLocks noChangeArrowheads="1"/>
          </p:cNvSpPr>
          <p:nvPr/>
        </p:nvSpPr>
        <p:spPr bwMode="auto">
          <a:xfrm>
            <a:off x="2849563" y="4535488"/>
            <a:ext cx="9937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und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>
            <a:off x="288925" y="1898650"/>
            <a:ext cx="16081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vier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>
            <a:spLocks noChangeArrowheads="1"/>
          </p:cNvSpPr>
          <p:nvPr/>
        </p:nvSpPr>
        <p:spPr bwMode="auto">
          <a:xfrm>
            <a:off x="5176838" y="1381125"/>
            <a:ext cx="131286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Tschüs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>
            <a:spLocks noChangeArrowheads="1"/>
          </p:cNvSpPr>
          <p:nvPr/>
        </p:nvSpPr>
        <p:spPr bwMode="auto">
          <a:xfrm>
            <a:off x="738188" y="4721225"/>
            <a:ext cx="8604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Jahr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36563" y="31750"/>
            <a:ext cx="16970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dirty="0">
                <a:latin typeface="Cambria" panose="02040503050406030204" pitchFamily="18" charset="0"/>
                <a:cs typeface="+mn-cs"/>
              </a:rPr>
              <a:t>C, l, o, </a:t>
            </a:r>
            <a:r>
              <a:rPr lang="de-DE" sz="2400" dirty="0" err="1">
                <a:latin typeface="Cambria" panose="02040503050406030204" pitchFamily="18" charset="0"/>
                <a:cs typeface="+mn-cs"/>
              </a:rPr>
              <a:t>q,x.y</a:t>
            </a:r>
            <a:r>
              <a:rPr lang="de-DE" sz="2400" dirty="0">
                <a:latin typeface="Cambria" panose="02040503050406030204" pitchFamily="18" charset="0"/>
                <a:cs typeface="+mn-cs"/>
              </a:rPr>
              <a:t>. </a:t>
            </a:r>
            <a:endParaRPr lang="ru-RU" sz="105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6194425" y="3659188"/>
            <a:ext cx="23145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Schwimmen 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>
            <a:spLocks noChangeArrowheads="1"/>
          </p:cNvSpPr>
          <p:nvPr/>
        </p:nvSpPr>
        <p:spPr bwMode="auto">
          <a:xfrm>
            <a:off x="6519863" y="2184400"/>
            <a:ext cx="151923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Fußball 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>
            <a:spLocks noChangeArrowheads="1"/>
          </p:cNvSpPr>
          <p:nvPr/>
        </p:nvSpPr>
        <p:spPr bwMode="auto">
          <a:xfrm>
            <a:off x="3825875" y="1784350"/>
            <a:ext cx="16303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gut 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>
            <a:spLocks noChangeArrowheads="1"/>
          </p:cNvSpPr>
          <p:nvPr/>
        </p:nvSpPr>
        <p:spPr bwMode="auto">
          <a:xfrm>
            <a:off x="7115175" y="2959100"/>
            <a:ext cx="163036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000">
                <a:latin typeface="Cambria" pitchFamily="18" charset="0"/>
              </a:rPr>
              <a:t>prima </a:t>
            </a:r>
            <a:endParaRPr lang="ru-RU" sz="3000"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617799" y="2557199"/>
            <a:ext cx="3882934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ookman Old Style" pitchFamily="18" charset="0"/>
                <a:cs typeface="+mn-cs"/>
              </a:rPr>
              <a:t>Nennt die Wörter nach dem Alphabet. Welche Buchstaben fehlen?</a:t>
            </a:r>
            <a:endParaRPr lang="ru-RU" sz="2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9" grpId="0"/>
      <p:bldP spid="60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43513" y="25400"/>
            <a:ext cx="329882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2613" y="4721225"/>
            <a:ext cx="34861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73038" y="169863"/>
            <a:ext cx="4208463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48363" y="2154238"/>
            <a:ext cx="22256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62300" y="673100"/>
            <a:ext cx="208121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22450" y="3754438"/>
            <a:ext cx="1728788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14713" y="1841500"/>
            <a:ext cx="2198687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00113" y="2622550"/>
            <a:ext cx="237807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56313" y="3311525"/>
            <a:ext cx="179705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337050" y="5341938"/>
            <a:ext cx="27241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6732588" y="4205288"/>
            <a:ext cx="1908175" cy="2136775"/>
            <a:chOff x="5419210" y="1802127"/>
            <a:chExt cx="3019071" cy="3422608"/>
          </a:xfrm>
        </p:grpSpPr>
        <p:pic>
          <p:nvPicPr>
            <p:cNvPr id="16397" name="Рисунок 32"/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5868144" y="1802127"/>
              <a:ext cx="2570137" cy="34226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" name="TextBox 33"/>
            <p:cNvSpPr txBox="1"/>
            <p:nvPr/>
          </p:nvSpPr>
          <p:spPr>
            <a:xfrm>
              <a:off x="5419210" y="2659936"/>
              <a:ext cx="1734002" cy="839526"/>
            </a:xfrm>
            <a:prstGeom prst="rect">
              <a:avLst/>
            </a:prstGeom>
            <a:noFill/>
          </p:spPr>
          <p:txBody>
            <a:bodyPr>
              <a:spAutoFit/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3600" b="1" dirty="0">
                  <a:ln>
                    <a:solidFill>
                      <a:srgbClr val="0000CC"/>
                    </a:solidFill>
                  </a:ln>
                  <a:solidFill>
                    <a:srgbClr val="0000CC"/>
                  </a:solidFill>
                  <a:latin typeface="AR BERKLEY" panose="02000000000000000000" pitchFamily="2" charset="0"/>
                  <a:cs typeface="+mn-cs"/>
                </a:rPr>
                <a:t>Hi!</a:t>
              </a:r>
              <a:endParaRPr lang="ru-RU" sz="3600" b="1" dirty="0">
                <a:ln>
                  <a:solidFill>
                    <a:srgbClr val="0000CC"/>
                  </a:solidFill>
                </a:ln>
                <a:solidFill>
                  <a:srgbClr val="0000CC"/>
                </a:solidFill>
                <a:latin typeface="+mn-lt"/>
                <a:cs typeface="+mn-cs"/>
              </a:endParaRPr>
            </a:p>
          </p:txBody>
        </p:sp>
      </p:grpSp>
      <p:pic>
        <p:nvPicPr>
          <p:cNvPr id="16396" name="Picture 2" descr="http://proza.ru/pics/2011/01/28/446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60763" y="2838450"/>
            <a:ext cx="23336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39552" y="3839020"/>
            <a:ext cx="3271137" cy="25237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24" y="534176"/>
            <a:ext cx="6408712" cy="85010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Wie heißt du?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33139" y="2740261"/>
            <a:ext cx="5760640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Ich heiße … .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987824" y="3792878"/>
            <a:ext cx="5760640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Mein Name ist … .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15891" y="5229200"/>
            <a:ext cx="4832573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Ich bin … .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043608" y="1667136"/>
            <a:ext cx="7848872" cy="850106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Wie ist dein Name?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56541"/>
            <a:ext cx="6408712" cy="85010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Wie heißen Sie?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-33139" y="2740261"/>
            <a:ext cx="5760640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Ich heiße … .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491880" y="3933056"/>
            <a:ext cx="5760640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Mein Name ist … .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15891" y="5229200"/>
            <a:ext cx="5760640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Ich bin … .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691680" y="1595909"/>
            <a:ext cx="7272808" cy="850106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Wie ist Ihr Name?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18438" name="Рисунок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089400"/>
            <a:ext cx="1944687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436096" y="692696"/>
            <a:ext cx="2693179" cy="2077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3744416" cy="85010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Wie alt bist du?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67644" y="3070781"/>
            <a:ext cx="6552728" cy="850106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" panose="02040503050406030204" pitchFamily="18" charset="0"/>
              </a:rPr>
              <a:t>Ich bin … Jahre alt.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" panose="02040503050406030204" pitchFamily="18" charset="0"/>
            </a:endParaRPr>
          </a:p>
        </p:txBody>
      </p:sp>
      <p:pic>
        <p:nvPicPr>
          <p:cNvPr id="19460" name="Рисунок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089400"/>
            <a:ext cx="1944687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910477" y="4221088"/>
            <a:ext cx="3744416" cy="850106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Wie alt sind Sie?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kart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4263" y="981075"/>
            <a:ext cx="3527425" cy="4162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405415" y="1124744"/>
            <a:ext cx="4896544" cy="75830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Wo wohnst du?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57559" y="3279954"/>
            <a:ext cx="3384376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Cambria" panose="02040503050406030204" pitchFamily="18" charset="0"/>
              </a:rPr>
              <a:t>Ich wohne in …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83568" y="5398186"/>
            <a:ext cx="7737985" cy="75830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Wo wohnen Sie?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" descr="map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284538"/>
            <a:ext cx="424815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683568" y="692696"/>
            <a:ext cx="7478953" cy="75830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Woher kommst du?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24108" y="2287136"/>
            <a:ext cx="3384376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Cambria" panose="02040503050406030204" pitchFamily="18" charset="0"/>
              </a:rPr>
              <a:t>Ich komme aus … .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3568" y="5398186"/>
            <a:ext cx="7737985" cy="75830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anose="02040503050406030204" pitchFamily="18" charset="0"/>
              </a:rPr>
              <a:t>Woher kommen Sie?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508104" y="2200880"/>
            <a:ext cx="2798433" cy="75830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de-DE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Cambria" panose="02040503050406030204" pitchFamily="18" charset="0"/>
              </a:rPr>
              <a:t>Ich bin aus … .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531</Words>
  <Application>Microsoft Office PowerPoint</Application>
  <PresentationFormat>Экран (4:3)</PresentationFormat>
  <Paragraphs>183</Paragraphs>
  <Slides>26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26</vt:i4>
      </vt:variant>
    </vt:vector>
  </HeadingPairs>
  <TitlesOfParts>
    <vt:vector size="47" baseType="lpstr">
      <vt:lpstr>Calibri</vt:lpstr>
      <vt:lpstr>Arial</vt:lpstr>
      <vt:lpstr>Times New Roman</vt:lpstr>
      <vt:lpstr>Cambria</vt:lpstr>
      <vt:lpstr>Bookman Old Style</vt:lpstr>
      <vt:lpstr>Symbol</vt:lpstr>
      <vt:lpstr>Courier New</vt:lpstr>
      <vt:lpstr>Georgia</vt:lpstr>
      <vt:lpstr>Wingdings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пользователь</cp:lastModifiedBy>
  <cp:revision>24</cp:revision>
  <dcterms:created xsi:type="dcterms:W3CDTF">2014-03-26T12:40:19Z</dcterms:created>
  <dcterms:modified xsi:type="dcterms:W3CDTF">2014-12-12T12:30:43Z</dcterms:modified>
</cp:coreProperties>
</file>